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9" r:id="rId4"/>
    <p:sldId id="265" r:id="rId5"/>
    <p:sldId id="260" r:id="rId6"/>
    <p:sldId id="261" r:id="rId7"/>
    <p:sldId id="269" r:id="rId8"/>
    <p:sldId id="268" r:id="rId9"/>
    <p:sldId id="272" r:id="rId10"/>
    <p:sldId id="318" r:id="rId11"/>
    <p:sldId id="319" r:id="rId12"/>
    <p:sldId id="275" r:id="rId13"/>
    <p:sldId id="323" r:id="rId14"/>
    <p:sldId id="313" r:id="rId15"/>
    <p:sldId id="314" r:id="rId16"/>
    <p:sldId id="315" r:id="rId17"/>
    <p:sldId id="32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E411789B-D5B4-4CCB-A529-DE06272119FD}" type="datetimeFigureOut">
              <a:rPr lang="en-US" smtClean="0"/>
              <a:pPr/>
              <a:t>9/28/2023</a:t>
            </a:fld>
            <a:endParaRPr lang="en-US" dirty="0"/>
          </a:p>
        </p:txBody>
      </p:sp>
      <p:sp>
        <p:nvSpPr>
          <p:cNvPr id="17" name="Footer Placeholder 16"/>
          <p:cNvSpPr>
            <a:spLocks noGrp="1"/>
          </p:cNvSpPr>
          <p:nvPr>
            <p:ph type="ftr" sz="quarter" idx="11"/>
          </p:nvPr>
        </p:nvSpPr>
        <p:spPr>
          <a:xfrm>
            <a:off x="2898648" y="6355080"/>
            <a:ext cx="3474720" cy="365760"/>
          </a:xfrm>
        </p:spPr>
        <p:txBody>
          <a:bodyPr/>
          <a:lstStyle/>
          <a:p>
            <a:endParaRPr lang="en-US" dirty="0"/>
          </a:p>
        </p:txBody>
      </p:sp>
      <p:sp>
        <p:nvSpPr>
          <p:cNvPr id="29" name="Slide Number Placeholder 28"/>
          <p:cNvSpPr>
            <a:spLocks noGrp="1"/>
          </p:cNvSpPr>
          <p:nvPr>
            <p:ph type="sldNum" sz="quarter" idx="12"/>
          </p:nvPr>
        </p:nvSpPr>
        <p:spPr>
          <a:xfrm>
            <a:off x="1216152" y="6355080"/>
            <a:ext cx="1219200" cy="365760"/>
          </a:xfrm>
        </p:spPr>
        <p:txBody>
          <a:bodyPr/>
          <a:lstStyle/>
          <a:p>
            <a:fld id="{22F6BFED-8B82-45E3-8728-FAFD033AFBB3}" type="slidenum">
              <a:rPr lang="en-US" smtClean="0"/>
              <a:pPr/>
              <a:t>‹#›</a:t>
            </a:fld>
            <a:endParaRPr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411789B-D5B4-4CCB-A529-DE06272119FD}" type="datetimeFigureOut">
              <a:rPr lang="en-US" smtClean="0"/>
              <a:pPr/>
              <a:t>9/28/2023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F6BFED-8B82-45E3-8728-FAFD033AFBB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411789B-D5B4-4CCB-A529-DE06272119FD}" type="datetimeFigureOut">
              <a:rPr lang="en-US" smtClean="0"/>
              <a:pPr/>
              <a:t>9/28/2023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F6BFED-8B82-45E3-8728-FAFD033AFBB3}" type="slidenum">
              <a:rPr lang="en-US" smtClean="0"/>
              <a:pPr/>
              <a:t>‹#›</a:t>
            </a:fld>
            <a:endParaRPr lang="en-US" dirty="0"/>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E411789B-D5B4-4CCB-A529-DE06272119FD}" type="datetimeFigureOut">
              <a:rPr lang="en-US" smtClean="0"/>
              <a:pPr/>
              <a:t>9/28/2023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F6BFED-8B82-45E3-8728-FAFD033AFBB3}" type="slidenum">
              <a:rPr lang="en-US" smtClean="0"/>
              <a:pPr/>
              <a:t>‹#›</a:t>
            </a:fld>
            <a:endParaRPr lang="en-US" dirty="0"/>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a:t>Click to edit Master title style</a:t>
            </a:r>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E411789B-D5B4-4CCB-A529-DE06272119FD}" type="datetimeFigureOut">
              <a:rPr lang="en-US" smtClean="0"/>
              <a:pPr/>
              <a:t>9/28/2023</a:t>
            </a:fld>
            <a:endParaRPr lang="en-US" dirty="0"/>
          </a:p>
        </p:txBody>
      </p:sp>
      <p:sp>
        <p:nvSpPr>
          <p:cNvPr id="5" name="Footer Placeholder 4"/>
          <p:cNvSpPr>
            <a:spLocks noGrp="1"/>
          </p:cNvSpPr>
          <p:nvPr>
            <p:ph type="ftr" sz="quarter" idx="11"/>
          </p:nvPr>
        </p:nvSpPr>
        <p:spPr>
          <a:xfrm>
            <a:off x="2898648" y="6355080"/>
            <a:ext cx="3474720" cy="365760"/>
          </a:xfrm>
        </p:spPr>
        <p:txBody>
          <a:bodyPr/>
          <a:lstStyle/>
          <a:p>
            <a:endParaRPr lang="en-US" dirty="0"/>
          </a:p>
        </p:txBody>
      </p:sp>
      <p:sp>
        <p:nvSpPr>
          <p:cNvPr id="6" name="Slide Number Placeholder 5"/>
          <p:cNvSpPr>
            <a:spLocks noGrp="1"/>
          </p:cNvSpPr>
          <p:nvPr>
            <p:ph type="sldNum" sz="quarter" idx="12"/>
          </p:nvPr>
        </p:nvSpPr>
        <p:spPr>
          <a:xfrm>
            <a:off x="1069848" y="6355080"/>
            <a:ext cx="1520952" cy="365760"/>
          </a:xfrm>
        </p:spPr>
        <p:txBody>
          <a:bodyPr/>
          <a:lstStyle/>
          <a:p>
            <a:fld id="{22F6BFED-8B82-45E3-8728-FAFD033AFBB3}" type="slidenum">
              <a:rPr lang="en-US" smtClean="0"/>
              <a:pPr/>
              <a:t>‹#›</a:t>
            </a:fld>
            <a:endParaRPr lang="en-US"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E411789B-D5B4-4CCB-A529-DE06272119FD}" type="datetimeFigureOut">
              <a:rPr lang="en-US" smtClean="0"/>
              <a:pPr/>
              <a:t>9/28/2023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F6BFED-8B82-45E3-8728-FAFD033AFBB3}" type="slidenum">
              <a:rPr lang="en-US" smtClean="0"/>
              <a:pPr/>
              <a:t>‹#›</a:t>
            </a:fld>
            <a:endParaRPr lang="en-US" dirty="0"/>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E411789B-D5B4-4CCB-A529-DE06272119FD}" type="datetimeFigureOut">
              <a:rPr lang="en-US" smtClean="0"/>
              <a:pPr/>
              <a:t>9/28/2023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2F6BFED-8B82-45E3-8728-FAFD033AFBB3}" type="slidenum">
              <a:rPr lang="en-US" smtClean="0"/>
              <a:pPr/>
              <a:t>‹#›</a:t>
            </a:fld>
            <a:endParaRPr lang="en-US" dirty="0"/>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E411789B-D5B4-4CCB-A529-DE06272119FD}" type="datetimeFigureOut">
              <a:rPr lang="en-US" smtClean="0"/>
              <a:pPr/>
              <a:t>9/28/2023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2F6BFED-8B82-45E3-8728-FAFD033AFBB3}" type="slidenum">
              <a:rPr lang="en-US" smtClean="0"/>
              <a:pPr/>
              <a:t>‹#›</a:t>
            </a:fld>
            <a:endParaRPr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11789B-D5B4-4CCB-A529-DE06272119FD}" type="datetimeFigureOut">
              <a:rPr lang="en-US" smtClean="0"/>
              <a:pPr/>
              <a:t>9/28/2023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2F6BFED-8B82-45E3-8728-FAFD033AFBB3}" type="slidenum">
              <a:rPr lang="en-US" smtClean="0"/>
              <a:pPr/>
              <a:t>‹#›</a:t>
            </a:fld>
            <a:endParaRPr lang="en-US" dirty="0"/>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a:t>Click to edit Master title style</a:t>
            </a:r>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E411789B-D5B4-4CCB-A529-DE06272119FD}" type="datetimeFigureOut">
              <a:rPr lang="en-US" smtClean="0"/>
              <a:pPr/>
              <a:t>9/28/2023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F6BFED-8B82-45E3-8728-FAFD033AFBB3}"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dirty="0"/>
              <a:t>Click icon to add picture</a:t>
            </a:r>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E411789B-D5B4-4CCB-A529-DE06272119FD}" type="datetimeFigureOut">
              <a:rPr lang="en-US" smtClean="0"/>
              <a:pPr/>
              <a:t>9/28/2023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F6BFED-8B82-45E3-8728-FAFD033AFBB3}"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a:t>Click to edit Master title style</a:t>
            </a:r>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E411789B-D5B4-4CCB-A529-DE06272119FD}" type="datetimeFigureOut">
              <a:rPr lang="en-US" smtClean="0"/>
              <a:pPr/>
              <a:t>9/28/2023</a:t>
            </a:fld>
            <a:endParaRPr lang="en-US" dirty="0"/>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22F6BFED-8B82-45E3-8728-FAFD033AFBB3}" type="slidenum">
              <a:rPr lang="en-US" smtClean="0"/>
              <a:pPr/>
              <a:t>‹#›</a:t>
            </a:fld>
            <a:endParaRPr lang="en-US" dirty="0"/>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Transactions</a:t>
            </a:r>
          </a:p>
        </p:txBody>
      </p:sp>
      <p:sp>
        <p:nvSpPr>
          <p:cNvPr id="3" name="Subtitle 2"/>
          <p:cNvSpPr>
            <a:spLocks noGrp="1"/>
          </p:cNvSpPr>
          <p:nvPr>
            <p:ph type="subTitle" idx="1"/>
          </p:nvPr>
        </p:nvSpPr>
        <p:spPr/>
        <p:txBody>
          <a:bodyPr/>
          <a:lstStyle/>
          <a:p>
            <a:r>
              <a:rPr lang="en-US" dirty="0" err="1"/>
              <a:t>Chp</a:t>
            </a:r>
            <a:r>
              <a:rPr lang="en-US" dirty="0"/>
              <a:t> 14, Database Systems, </a:t>
            </a:r>
            <a:r>
              <a:rPr lang="en-US" dirty="0" err="1"/>
              <a:t>Korth</a:t>
            </a:r>
            <a:r>
              <a:rPr lang="en-US" dirty="0"/>
              <a:t> , 6</a:t>
            </a:r>
            <a:r>
              <a:rPr lang="en-US" baseline="30000" dirty="0"/>
              <a:t>th</a:t>
            </a:r>
            <a:r>
              <a:rPr lang="en-US" dirty="0"/>
              <a:t> edition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ctr"/>
            <a:r>
              <a:rPr lang="en-IN" sz="2800" b="1" dirty="0"/>
              <a:t>Schedule 1  -  </a:t>
            </a:r>
            <a:r>
              <a:rPr lang="en-IN" sz="2800" b="1" i="1" dirty="0"/>
              <a:t>T1 is followed by T2.</a:t>
            </a:r>
            <a:endParaRPr lang="en-IN" sz="2800" b="1" dirty="0"/>
          </a:p>
        </p:txBody>
      </p:sp>
      <p:pic>
        <p:nvPicPr>
          <p:cNvPr id="1026" name="Picture 2"/>
          <p:cNvPicPr>
            <a:picLocks noChangeAspect="1" noChangeArrowheads="1"/>
          </p:cNvPicPr>
          <p:nvPr/>
        </p:nvPicPr>
        <p:blipFill>
          <a:blip r:embed="rId2"/>
          <a:srcRect/>
          <a:stretch>
            <a:fillRect/>
          </a:stretch>
        </p:blipFill>
        <p:spPr bwMode="auto">
          <a:xfrm>
            <a:off x="533400" y="1154814"/>
            <a:ext cx="4114799" cy="5017386"/>
          </a:xfrm>
          <a:prstGeom prst="rect">
            <a:avLst/>
          </a:prstGeom>
          <a:noFill/>
          <a:ln w="9525">
            <a:noFill/>
            <a:miter lim="800000"/>
            <a:headEnd/>
            <a:tailEnd/>
          </a:ln>
          <a:effectLst/>
        </p:spPr>
      </p:pic>
      <p:sp>
        <p:nvSpPr>
          <p:cNvPr id="5" name="TextBox 4"/>
          <p:cNvSpPr txBox="1"/>
          <p:nvPr/>
        </p:nvSpPr>
        <p:spPr>
          <a:xfrm>
            <a:off x="5257800" y="1075162"/>
            <a:ext cx="3657600" cy="2677656"/>
          </a:xfrm>
          <a:prstGeom prst="rect">
            <a:avLst/>
          </a:prstGeom>
          <a:solidFill>
            <a:schemeClr val="accent2">
              <a:lumMod val="60000"/>
              <a:lumOff val="40000"/>
            </a:schemeClr>
          </a:solidFill>
        </p:spPr>
        <p:txBody>
          <a:bodyPr wrap="square" rtlCol="0">
            <a:spAutoFit/>
          </a:bodyPr>
          <a:lstStyle/>
          <a:p>
            <a:pPr algn="just"/>
            <a:r>
              <a:rPr lang="en-IN" sz="2400" b="1" dirty="0"/>
              <a:t>The final values of accounts </a:t>
            </a:r>
            <a:r>
              <a:rPr lang="en-IN" sz="2400" b="1" i="1" dirty="0"/>
              <a:t>A and B, after the </a:t>
            </a:r>
            <a:r>
              <a:rPr lang="en-IN" sz="2400" b="1" dirty="0"/>
              <a:t>execution  takes place, are $855 and $2145, respectively. </a:t>
            </a:r>
          </a:p>
          <a:p>
            <a:pPr algn="just"/>
            <a:r>
              <a:rPr lang="en-IN" sz="2400" b="1" dirty="0"/>
              <a:t>The sum </a:t>
            </a:r>
            <a:r>
              <a:rPr lang="en-IN" sz="2400" b="1" i="1" dirty="0"/>
              <a:t>A + B is  preserved</a:t>
            </a:r>
            <a:endParaRPr lang="en-IN" sz="2400" b="1" dirty="0"/>
          </a:p>
        </p:txBody>
      </p:sp>
      <p:sp>
        <p:nvSpPr>
          <p:cNvPr id="6" name="TextBox 5">
            <a:extLst>
              <a:ext uri="{FF2B5EF4-FFF2-40B4-BE49-F238E27FC236}">
                <a16:creationId xmlns:a16="http://schemas.microsoft.com/office/drawing/2014/main" id="{E93D99A0-3A27-4364-80F7-4E234D0485FE}"/>
              </a:ext>
            </a:extLst>
          </p:cNvPr>
          <p:cNvSpPr txBox="1"/>
          <p:nvPr/>
        </p:nvSpPr>
        <p:spPr>
          <a:xfrm>
            <a:off x="2209800" y="1676400"/>
            <a:ext cx="762000" cy="369332"/>
          </a:xfrm>
          <a:prstGeom prst="rect">
            <a:avLst/>
          </a:prstGeom>
          <a:solidFill>
            <a:schemeClr val="accent4">
              <a:lumMod val="75000"/>
            </a:schemeClr>
          </a:solidFill>
          <a:ln>
            <a:solidFill>
              <a:schemeClr val="tx1"/>
            </a:solidFill>
          </a:ln>
        </p:spPr>
        <p:txBody>
          <a:bodyPr wrap="square" rtlCol="0">
            <a:spAutoFit/>
          </a:bodyPr>
          <a:lstStyle/>
          <a:p>
            <a:r>
              <a:rPr lang="en-US" dirty="0"/>
              <a:t>1000</a:t>
            </a:r>
          </a:p>
        </p:txBody>
      </p:sp>
      <p:sp>
        <p:nvSpPr>
          <p:cNvPr id="7" name="TextBox 6">
            <a:extLst>
              <a:ext uri="{FF2B5EF4-FFF2-40B4-BE49-F238E27FC236}">
                <a16:creationId xmlns:a16="http://schemas.microsoft.com/office/drawing/2014/main" id="{64E1354E-335A-4B17-9076-228F2C43B50F}"/>
              </a:ext>
            </a:extLst>
          </p:cNvPr>
          <p:cNvSpPr txBox="1"/>
          <p:nvPr/>
        </p:nvSpPr>
        <p:spPr>
          <a:xfrm>
            <a:off x="1828800" y="2221468"/>
            <a:ext cx="762000" cy="369332"/>
          </a:xfrm>
          <a:prstGeom prst="rect">
            <a:avLst/>
          </a:prstGeom>
          <a:solidFill>
            <a:schemeClr val="accent4">
              <a:lumMod val="75000"/>
            </a:schemeClr>
          </a:solidFill>
          <a:ln>
            <a:solidFill>
              <a:schemeClr val="tx1"/>
            </a:solidFill>
          </a:ln>
        </p:spPr>
        <p:txBody>
          <a:bodyPr wrap="square" rtlCol="0">
            <a:spAutoFit/>
          </a:bodyPr>
          <a:lstStyle/>
          <a:p>
            <a:r>
              <a:rPr lang="en-US" dirty="0"/>
              <a:t>950</a:t>
            </a:r>
          </a:p>
        </p:txBody>
      </p:sp>
      <p:sp>
        <p:nvSpPr>
          <p:cNvPr id="8" name="TextBox 7">
            <a:extLst>
              <a:ext uri="{FF2B5EF4-FFF2-40B4-BE49-F238E27FC236}">
                <a16:creationId xmlns:a16="http://schemas.microsoft.com/office/drawing/2014/main" id="{7FF2D786-581D-46CE-868C-B2AB3116CA18}"/>
              </a:ext>
            </a:extLst>
          </p:cNvPr>
          <p:cNvSpPr txBox="1"/>
          <p:nvPr/>
        </p:nvSpPr>
        <p:spPr>
          <a:xfrm>
            <a:off x="2218617" y="2657010"/>
            <a:ext cx="762000" cy="369332"/>
          </a:xfrm>
          <a:prstGeom prst="rect">
            <a:avLst/>
          </a:prstGeom>
          <a:solidFill>
            <a:schemeClr val="accent4">
              <a:lumMod val="75000"/>
            </a:schemeClr>
          </a:solidFill>
          <a:ln>
            <a:solidFill>
              <a:schemeClr val="tx1"/>
            </a:solidFill>
          </a:ln>
        </p:spPr>
        <p:txBody>
          <a:bodyPr wrap="square" rtlCol="0">
            <a:spAutoFit/>
          </a:bodyPr>
          <a:lstStyle/>
          <a:p>
            <a:r>
              <a:rPr lang="en-US" dirty="0"/>
              <a:t>2000</a:t>
            </a:r>
          </a:p>
        </p:txBody>
      </p:sp>
      <p:sp>
        <p:nvSpPr>
          <p:cNvPr id="9" name="TextBox 8">
            <a:extLst>
              <a:ext uri="{FF2B5EF4-FFF2-40B4-BE49-F238E27FC236}">
                <a16:creationId xmlns:a16="http://schemas.microsoft.com/office/drawing/2014/main" id="{A4C8CA5E-6E09-4759-B1BA-BA3D0FF701A8}"/>
              </a:ext>
            </a:extLst>
          </p:cNvPr>
          <p:cNvSpPr txBox="1"/>
          <p:nvPr/>
        </p:nvSpPr>
        <p:spPr>
          <a:xfrm>
            <a:off x="1905000" y="3212068"/>
            <a:ext cx="762000" cy="369332"/>
          </a:xfrm>
          <a:prstGeom prst="rect">
            <a:avLst/>
          </a:prstGeom>
          <a:solidFill>
            <a:schemeClr val="accent4">
              <a:lumMod val="75000"/>
            </a:schemeClr>
          </a:solidFill>
          <a:ln>
            <a:solidFill>
              <a:schemeClr val="tx1"/>
            </a:solidFill>
          </a:ln>
        </p:spPr>
        <p:txBody>
          <a:bodyPr wrap="square" rtlCol="0">
            <a:spAutoFit/>
          </a:bodyPr>
          <a:lstStyle/>
          <a:p>
            <a:r>
              <a:rPr lang="en-US" dirty="0"/>
              <a:t>2050</a:t>
            </a:r>
          </a:p>
        </p:txBody>
      </p:sp>
      <p:sp>
        <p:nvSpPr>
          <p:cNvPr id="10" name="TextBox 9">
            <a:extLst>
              <a:ext uri="{FF2B5EF4-FFF2-40B4-BE49-F238E27FC236}">
                <a16:creationId xmlns:a16="http://schemas.microsoft.com/office/drawing/2014/main" id="{719531B5-E9DD-4777-ACDB-BAF7A66FBDF6}"/>
              </a:ext>
            </a:extLst>
          </p:cNvPr>
          <p:cNvSpPr txBox="1"/>
          <p:nvPr/>
        </p:nvSpPr>
        <p:spPr>
          <a:xfrm>
            <a:off x="780108" y="3886200"/>
            <a:ext cx="1015562" cy="646331"/>
          </a:xfrm>
          <a:prstGeom prst="rect">
            <a:avLst/>
          </a:prstGeom>
          <a:solidFill>
            <a:schemeClr val="accent4">
              <a:lumMod val="75000"/>
            </a:schemeClr>
          </a:solidFill>
          <a:ln>
            <a:solidFill>
              <a:schemeClr val="tx1"/>
            </a:solidFill>
          </a:ln>
        </p:spPr>
        <p:txBody>
          <a:bodyPr wrap="square" rtlCol="0">
            <a:spAutoFit/>
          </a:bodyPr>
          <a:lstStyle/>
          <a:p>
            <a:r>
              <a:rPr lang="en-US" dirty="0"/>
              <a:t>A= 950 B= 2050</a:t>
            </a:r>
          </a:p>
        </p:txBody>
      </p:sp>
      <p:sp>
        <p:nvSpPr>
          <p:cNvPr id="12" name="TextBox 11">
            <a:extLst>
              <a:ext uri="{FF2B5EF4-FFF2-40B4-BE49-F238E27FC236}">
                <a16:creationId xmlns:a16="http://schemas.microsoft.com/office/drawing/2014/main" id="{C76EB6A3-70AE-4640-A9C3-9ED9F0693209}"/>
              </a:ext>
            </a:extLst>
          </p:cNvPr>
          <p:cNvSpPr txBox="1"/>
          <p:nvPr/>
        </p:nvSpPr>
        <p:spPr>
          <a:xfrm>
            <a:off x="3771900" y="3663507"/>
            <a:ext cx="762000" cy="369332"/>
          </a:xfrm>
          <a:prstGeom prst="rect">
            <a:avLst/>
          </a:prstGeom>
          <a:solidFill>
            <a:schemeClr val="accent4">
              <a:lumMod val="75000"/>
            </a:schemeClr>
          </a:solidFill>
          <a:ln>
            <a:solidFill>
              <a:schemeClr val="tx1"/>
            </a:solidFill>
          </a:ln>
        </p:spPr>
        <p:txBody>
          <a:bodyPr wrap="square" rtlCol="0">
            <a:spAutoFit/>
          </a:bodyPr>
          <a:lstStyle/>
          <a:p>
            <a:r>
              <a:rPr lang="en-US" dirty="0"/>
              <a:t>950</a:t>
            </a:r>
          </a:p>
        </p:txBody>
      </p:sp>
      <p:sp>
        <p:nvSpPr>
          <p:cNvPr id="13" name="TextBox 12">
            <a:extLst>
              <a:ext uri="{FF2B5EF4-FFF2-40B4-BE49-F238E27FC236}">
                <a16:creationId xmlns:a16="http://schemas.microsoft.com/office/drawing/2014/main" id="{339F75D5-4028-4CBA-855A-365D446ED7E0}"/>
              </a:ext>
            </a:extLst>
          </p:cNvPr>
          <p:cNvSpPr txBox="1"/>
          <p:nvPr/>
        </p:nvSpPr>
        <p:spPr>
          <a:xfrm>
            <a:off x="4495800" y="3974068"/>
            <a:ext cx="462169" cy="369332"/>
          </a:xfrm>
          <a:prstGeom prst="rect">
            <a:avLst/>
          </a:prstGeom>
          <a:solidFill>
            <a:schemeClr val="accent4">
              <a:lumMod val="75000"/>
            </a:schemeClr>
          </a:solidFill>
          <a:ln>
            <a:solidFill>
              <a:schemeClr val="tx1"/>
            </a:solidFill>
          </a:ln>
        </p:spPr>
        <p:txBody>
          <a:bodyPr wrap="square" rtlCol="0">
            <a:spAutoFit/>
          </a:bodyPr>
          <a:lstStyle/>
          <a:p>
            <a:r>
              <a:rPr lang="en-US" dirty="0"/>
              <a:t>95</a:t>
            </a:r>
          </a:p>
        </p:txBody>
      </p:sp>
      <p:sp>
        <p:nvSpPr>
          <p:cNvPr id="14" name="TextBox 13">
            <a:extLst>
              <a:ext uri="{FF2B5EF4-FFF2-40B4-BE49-F238E27FC236}">
                <a16:creationId xmlns:a16="http://schemas.microsoft.com/office/drawing/2014/main" id="{8AFA7E3E-95ED-439D-9EEB-A12ADF5D38CA}"/>
              </a:ext>
            </a:extLst>
          </p:cNvPr>
          <p:cNvSpPr txBox="1"/>
          <p:nvPr/>
        </p:nvSpPr>
        <p:spPr>
          <a:xfrm>
            <a:off x="3807570" y="4548521"/>
            <a:ext cx="627233" cy="369332"/>
          </a:xfrm>
          <a:prstGeom prst="rect">
            <a:avLst/>
          </a:prstGeom>
          <a:solidFill>
            <a:schemeClr val="accent4">
              <a:lumMod val="75000"/>
            </a:schemeClr>
          </a:solidFill>
          <a:ln>
            <a:solidFill>
              <a:schemeClr val="tx1"/>
            </a:solidFill>
          </a:ln>
        </p:spPr>
        <p:txBody>
          <a:bodyPr wrap="square" rtlCol="0">
            <a:spAutoFit/>
          </a:bodyPr>
          <a:lstStyle/>
          <a:p>
            <a:r>
              <a:rPr lang="en-US" dirty="0"/>
              <a:t>855</a:t>
            </a:r>
          </a:p>
        </p:txBody>
      </p:sp>
      <p:sp>
        <p:nvSpPr>
          <p:cNvPr id="15" name="TextBox 14">
            <a:extLst>
              <a:ext uri="{FF2B5EF4-FFF2-40B4-BE49-F238E27FC236}">
                <a16:creationId xmlns:a16="http://schemas.microsoft.com/office/drawing/2014/main" id="{ECA2A216-B121-4E52-A9B6-A405C285CF40}"/>
              </a:ext>
            </a:extLst>
          </p:cNvPr>
          <p:cNvSpPr txBox="1"/>
          <p:nvPr/>
        </p:nvSpPr>
        <p:spPr>
          <a:xfrm>
            <a:off x="4345884" y="4952910"/>
            <a:ext cx="762000" cy="369332"/>
          </a:xfrm>
          <a:prstGeom prst="rect">
            <a:avLst/>
          </a:prstGeom>
          <a:solidFill>
            <a:schemeClr val="accent4">
              <a:lumMod val="75000"/>
            </a:schemeClr>
          </a:solidFill>
          <a:ln>
            <a:solidFill>
              <a:schemeClr val="tx1"/>
            </a:solidFill>
          </a:ln>
        </p:spPr>
        <p:txBody>
          <a:bodyPr wrap="square" rtlCol="0">
            <a:spAutoFit/>
          </a:bodyPr>
          <a:lstStyle/>
          <a:p>
            <a:r>
              <a:rPr lang="en-US" dirty="0"/>
              <a:t>2050</a:t>
            </a:r>
          </a:p>
        </p:txBody>
      </p:sp>
      <p:sp>
        <p:nvSpPr>
          <p:cNvPr id="16" name="TextBox 15">
            <a:extLst>
              <a:ext uri="{FF2B5EF4-FFF2-40B4-BE49-F238E27FC236}">
                <a16:creationId xmlns:a16="http://schemas.microsoft.com/office/drawing/2014/main" id="{5DCDB5FE-8377-412C-AE57-2FA8BF65B059}"/>
              </a:ext>
            </a:extLst>
          </p:cNvPr>
          <p:cNvSpPr txBox="1"/>
          <p:nvPr/>
        </p:nvSpPr>
        <p:spPr>
          <a:xfrm>
            <a:off x="4153522" y="5468592"/>
            <a:ext cx="762000" cy="369332"/>
          </a:xfrm>
          <a:prstGeom prst="rect">
            <a:avLst/>
          </a:prstGeom>
          <a:solidFill>
            <a:schemeClr val="accent4">
              <a:lumMod val="75000"/>
            </a:schemeClr>
          </a:solidFill>
          <a:ln>
            <a:solidFill>
              <a:schemeClr val="tx1"/>
            </a:solidFill>
          </a:ln>
        </p:spPr>
        <p:txBody>
          <a:bodyPr wrap="square" rtlCol="0">
            <a:spAutoFit/>
          </a:bodyPr>
          <a:lstStyle/>
          <a:p>
            <a:r>
              <a:rPr lang="en-US" dirty="0"/>
              <a:t>2145</a:t>
            </a:r>
          </a:p>
        </p:txBody>
      </p:sp>
      <p:sp>
        <p:nvSpPr>
          <p:cNvPr id="17" name="TextBox 16">
            <a:extLst>
              <a:ext uri="{FF2B5EF4-FFF2-40B4-BE49-F238E27FC236}">
                <a16:creationId xmlns:a16="http://schemas.microsoft.com/office/drawing/2014/main" id="{9E8F33CB-5484-4BC4-8BF5-BE35D090B617}"/>
              </a:ext>
            </a:extLst>
          </p:cNvPr>
          <p:cNvSpPr txBox="1"/>
          <p:nvPr/>
        </p:nvSpPr>
        <p:spPr>
          <a:xfrm>
            <a:off x="1397219" y="5713772"/>
            <a:ext cx="1015562" cy="646331"/>
          </a:xfrm>
          <a:prstGeom prst="rect">
            <a:avLst/>
          </a:prstGeom>
          <a:solidFill>
            <a:schemeClr val="accent4">
              <a:lumMod val="75000"/>
            </a:schemeClr>
          </a:solidFill>
          <a:ln>
            <a:solidFill>
              <a:schemeClr val="tx1"/>
            </a:solidFill>
          </a:ln>
        </p:spPr>
        <p:txBody>
          <a:bodyPr wrap="square" rtlCol="0">
            <a:spAutoFit/>
          </a:bodyPr>
          <a:lstStyle/>
          <a:p>
            <a:r>
              <a:rPr lang="en-US" dirty="0"/>
              <a:t>A= 855 B= 2145</a:t>
            </a:r>
          </a:p>
        </p:txBody>
      </p:sp>
      <p:sp>
        <p:nvSpPr>
          <p:cNvPr id="3" name="Footer Placeholder 4">
            <a:extLst>
              <a:ext uri="{FF2B5EF4-FFF2-40B4-BE49-F238E27FC236}">
                <a16:creationId xmlns:a16="http://schemas.microsoft.com/office/drawing/2014/main" id="{FB220C87-36B8-4FFF-BA3D-28261A41E004}"/>
              </a:ext>
            </a:extLst>
          </p:cNvPr>
          <p:cNvSpPr txBox="1">
            <a:spLocks/>
          </p:cNvSpPr>
          <p:nvPr/>
        </p:nvSpPr>
        <p:spPr>
          <a:xfrm>
            <a:off x="0" y="38891"/>
            <a:ext cx="9144000"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Transactions</a:t>
            </a:r>
          </a:p>
        </p:txBody>
      </p:sp>
      <p:sp>
        <p:nvSpPr>
          <p:cNvPr id="4" name="TextBox 3">
            <a:extLst>
              <a:ext uri="{FF2B5EF4-FFF2-40B4-BE49-F238E27FC236}">
                <a16:creationId xmlns:a16="http://schemas.microsoft.com/office/drawing/2014/main" id="{797F4035-DB03-4DD0-8ADC-499096C56E63}"/>
              </a:ext>
            </a:extLst>
          </p:cNvPr>
          <p:cNvSpPr txBox="1"/>
          <p:nvPr/>
        </p:nvSpPr>
        <p:spPr>
          <a:xfrm>
            <a:off x="1676400" y="63201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4" presetClass="entr" presetSubtype="16" fill="hold" grpId="0" nodeType="clickEffect">
                                  <p:stCondLst>
                                    <p:cond delay="0"/>
                                  </p:stCondLst>
                                  <p:childTnLst>
                                    <p:set>
                                      <p:cBhvr>
                                        <p:cTn id="50" dur="1" fill="hold">
                                          <p:stCondLst>
                                            <p:cond delay="0"/>
                                          </p:stCondLst>
                                        </p:cTn>
                                        <p:tgtEl>
                                          <p:spTgt spid="5"/>
                                        </p:tgtEl>
                                        <p:attrNameLst>
                                          <p:attrName>style.visibility</p:attrName>
                                        </p:attrNameLst>
                                      </p:cBhvr>
                                      <p:to>
                                        <p:strVal val="visible"/>
                                      </p:to>
                                    </p:set>
                                    <p:animEffect transition="in" filter="box(in)">
                                      <p:cBhvr>
                                        <p:cTn id="5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2" grpId="0" animBg="1"/>
      <p:bldP spid="13" grpId="0" animBg="1"/>
      <p:bldP spid="14" grpId="0" animBg="1"/>
      <p:bldP spid="15" grpId="0" animBg="1"/>
      <p:bldP spid="16" grpId="0" animBg="1"/>
      <p:bldP spid="1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76200"/>
            <a:ext cx="8229600" cy="838200"/>
          </a:xfrm>
        </p:spPr>
        <p:txBody>
          <a:bodyPr>
            <a:normAutofit/>
          </a:bodyPr>
          <a:lstStyle/>
          <a:p>
            <a:pPr algn="ctr"/>
            <a:r>
              <a:rPr lang="en-IN" sz="2800" b="1" dirty="0"/>
              <a:t>Schedule 2  -  </a:t>
            </a:r>
            <a:r>
              <a:rPr lang="en-IN" sz="2800" b="1" i="1" dirty="0"/>
              <a:t>T2 is followed by T1.</a:t>
            </a:r>
            <a:endParaRPr lang="en-IN" sz="2800" b="1" dirty="0"/>
          </a:p>
        </p:txBody>
      </p:sp>
      <p:pic>
        <p:nvPicPr>
          <p:cNvPr id="2050" name="Picture 2"/>
          <p:cNvPicPr>
            <a:picLocks noChangeAspect="1" noChangeArrowheads="1"/>
          </p:cNvPicPr>
          <p:nvPr/>
        </p:nvPicPr>
        <p:blipFill>
          <a:blip r:embed="rId2"/>
          <a:srcRect/>
          <a:stretch>
            <a:fillRect/>
          </a:stretch>
        </p:blipFill>
        <p:spPr bwMode="auto">
          <a:xfrm>
            <a:off x="838200" y="1295400"/>
            <a:ext cx="3657600" cy="5009630"/>
          </a:xfrm>
          <a:prstGeom prst="rect">
            <a:avLst/>
          </a:prstGeom>
          <a:noFill/>
          <a:ln w="9525">
            <a:noFill/>
            <a:miter lim="800000"/>
            <a:headEnd/>
            <a:tailEnd/>
          </a:ln>
          <a:effectLst/>
        </p:spPr>
      </p:pic>
      <p:sp>
        <p:nvSpPr>
          <p:cNvPr id="6" name="Rectangle 5"/>
          <p:cNvSpPr/>
          <p:nvPr/>
        </p:nvSpPr>
        <p:spPr>
          <a:xfrm>
            <a:off x="5181600" y="2362200"/>
            <a:ext cx="3657600" cy="2677656"/>
          </a:xfrm>
          <a:prstGeom prst="rect">
            <a:avLst/>
          </a:prstGeom>
          <a:solidFill>
            <a:schemeClr val="accent2">
              <a:lumMod val="60000"/>
              <a:lumOff val="40000"/>
            </a:schemeClr>
          </a:solidFill>
        </p:spPr>
        <p:txBody>
          <a:bodyPr wrap="square">
            <a:spAutoFit/>
          </a:bodyPr>
          <a:lstStyle/>
          <a:p>
            <a:pPr algn="just"/>
            <a:r>
              <a:rPr lang="en-IN" sz="2800" b="1" dirty="0"/>
              <a:t>The final values of accounts </a:t>
            </a:r>
            <a:r>
              <a:rPr lang="en-IN" sz="2800" b="1" i="1" dirty="0"/>
              <a:t>A and B</a:t>
            </a:r>
          </a:p>
          <a:p>
            <a:pPr algn="just"/>
            <a:r>
              <a:rPr lang="en-IN" sz="2800" b="1" dirty="0"/>
              <a:t>are $850 and $2150, respectively. </a:t>
            </a:r>
          </a:p>
          <a:p>
            <a:pPr algn="just"/>
            <a:r>
              <a:rPr lang="en-IN" sz="2800" b="1" dirty="0"/>
              <a:t>The sum </a:t>
            </a:r>
            <a:r>
              <a:rPr lang="en-IN" sz="2800" b="1" i="1" dirty="0"/>
              <a:t>A + B is  preserved</a:t>
            </a:r>
            <a:endParaRPr lang="en-IN" sz="2800" b="1" dirty="0"/>
          </a:p>
        </p:txBody>
      </p:sp>
      <p:sp>
        <p:nvSpPr>
          <p:cNvPr id="5" name="TextBox 4">
            <a:extLst>
              <a:ext uri="{FF2B5EF4-FFF2-40B4-BE49-F238E27FC236}">
                <a16:creationId xmlns:a16="http://schemas.microsoft.com/office/drawing/2014/main" id="{4F93B258-4D19-4596-AF7C-440A256BBEBB}"/>
              </a:ext>
            </a:extLst>
          </p:cNvPr>
          <p:cNvSpPr txBox="1"/>
          <p:nvPr/>
        </p:nvSpPr>
        <p:spPr>
          <a:xfrm>
            <a:off x="4383157" y="1676400"/>
            <a:ext cx="762000" cy="369332"/>
          </a:xfrm>
          <a:prstGeom prst="rect">
            <a:avLst/>
          </a:prstGeom>
          <a:solidFill>
            <a:schemeClr val="accent4">
              <a:lumMod val="75000"/>
            </a:schemeClr>
          </a:solidFill>
          <a:ln>
            <a:solidFill>
              <a:schemeClr val="tx1"/>
            </a:solidFill>
          </a:ln>
        </p:spPr>
        <p:txBody>
          <a:bodyPr wrap="square" rtlCol="0">
            <a:spAutoFit/>
          </a:bodyPr>
          <a:lstStyle/>
          <a:p>
            <a:r>
              <a:rPr lang="en-US" dirty="0"/>
              <a:t>1000</a:t>
            </a:r>
          </a:p>
        </p:txBody>
      </p:sp>
      <p:sp>
        <p:nvSpPr>
          <p:cNvPr id="7" name="TextBox 6">
            <a:extLst>
              <a:ext uri="{FF2B5EF4-FFF2-40B4-BE49-F238E27FC236}">
                <a16:creationId xmlns:a16="http://schemas.microsoft.com/office/drawing/2014/main" id="{5E2D01E2-866D-4198-AFB8-1E6D62DD0709}"/>
              </a:ext>
            </a:extLst>
          </p:cNvPr>
          <p:cNvSpPr txBox="1"/>
          <p:nvPr/>
        </p:nvSpPr>
        <p:spPr>
          <a:xfrm>
            <a:off x="4469296" y="2089666"/>
            <a:ext cx="559904" cy="369332"/>
          </a:xfrm>
          <a:prstGeom prst="rect">
            <a:avLst/>
          </a:prstGeom>
          <a:solidFill>
            <a:schemeClr val="accent4">
              <a:lumMod val="75000"/>
            </a:schemeClr>
          </a:solidFill>
          <a:ln>
            <a:solidFill>
              <a:schemeClr val="tx1"/>
            </a:solidFill>
          </a:ln>
        </p:spPr>
        <p:txBody>
          <a:bodyPr wrap="square" rtlCol="0">
            <a:spAutoFit/>
          </a:bodyPr>
          <a:lstStyle/>
          <a:p>
            <a:r>
              <a:rPr lang="en-US" dirty="0"/>
              <a:t>100</a:t>
            </a:r>
          </a:p>
        </p:txBody>
      </p:sp>
      <p:sp>
        <p:nvSpPr>
          <p:cNvPr id="8" name="TextBox 7">
            <a:extLst>
              <a:ext uri="{FF2B5EF4-FFF2-40B4-BE49-F238E27FC236}">
                <a16:creationId xmlns:a16="http://schemas.microsoft.com/office/drawing/2014/main" id="{05DF00D5-B057-4E20-9545-F76EAC0F1172}"/>
              </a:ext>
            </a:extLst>
          </p:cNvPr>
          <p:cNvSpPr txBox="1"/>
          <p:nvPr/>
        </p:nvSpPr>
        <p:spPr>
          <a:xfrm>
            <a:off x="3766931" y="2590800"/>
            <a:ext cx="609600" cy="369332"/>
          </a:xfrm>
          <a:prstGeom prst="rect">
            <a:avLst/>
          </a:prstGeom>
          <a:solidFill>
            <a:schemeClr val="accent4">
              <a:lumMod val="75000"/>
            </a:schemeClr>
          </a:solidFill>
          <a:ln>
            <a:solidFill>
              <a:schemeClr val="tx1"/>
            </a:solidFill>
          </a:ln>
        </p:spPr>
        <p:txBody>
          <a:bodyPr wrap="square" rtlCol="0">
            <a:spAutoFit/>
          </a:bodyPr>
          <a:lstStyle/>
          <a:p>
            <a:r>
              <a:rPr lang="en-US" dirty="0"/>
              <a:t>900</a:t>
            </a:r>
          </a:p>
        </p:txBody>
      </p:sp>
      <p:sp>
        <p:nvSpPr>
          <p:cNvPr id="10" name="TextBox 9">
            <a:extLst>
              <a:ext uri="{FF2B5EF4-FFF2-40B4-BE49-F238E27FC236}">
                <a16:creationId xmlns:a16="http://schemas.microsoft.com/office/drawing/2014/main" id="{18970D11-E855-40C6-9006-8A5E66C78B69}"/>
              </a:ext>
            </a:extLst>
          </p:cNvPr>
          <p:cNvSpPr txBox="1"/>
          <p:nvPr/>
        </p:nvSpPr>
        <p:spPr>
          <a:xfrm>
            <a:off x="3728830" y="2960132"/>
            <a:ext cx="762000" cy="369332"/>
          </a:xfrm>
          <a:prstGeom prst="rect">
            <a:avLst/>
          </a:prstGeom>
          <a:solidFill>
            <a:schemeClr val="accent4">
              <a:lumMod val="75000"/>
            </a:schemeClr>
          </a:solidFill>
          <a:ln>
            <a:solidFill>
              <a:schemeClr val="tx1"/>
            </a:solidFill>
          </a:ln>
        </p:spPr>
        <p:txBody>
          <a:bodyPr wrap="square" rtlCol="0">
            <a:spAutoFit/>
          </a:bodyPr>
          <a:lstStyle/>
          <a:p>
            <a:r>
              <a:rPr lang="en-US" dirty="0"/>
              <a:t>2000</a:t>
            </a:r>
          </a:p>
        </p:txBody>
      </p:sp>
      <p:sp>
        <p:nvSpPr>
          <p:cNvPr id="11" name="TextBox 10">
            <a:extLst>
              <a:ext uri="{FF2B5EF4-FFF2-40B4-BE49-F238E27FC236}">
                <a16:creationId xmlns:a16="http://schemas.microsoft.com/office/drawing/2014/main" id="{A078606E-DA70-431F-ABBD-CF4ED7C8CD9C}"/>
              </a:ext>
            </a:extLst>
          </p:cNvPr>
          <p:cNvSpPr txBox="1"/>
          <p:nvPr/>
        </p:nvSpPr>
        <p:spPr>
          <a:xfrm>
            <a:off x="3636065" y="3558064"/>
            <a:ext cx="762000" cy="369332"/>
          </a:xfrm>
          <a:prstGeom prst="rect">
            <a:avLst/>
          </a:prstGeom>
          <a:solidFill>
            <a:schemeClr val="accent4">
              <a:lumMod val="75000"/>
            </a:schemeClr>
          </a:solidFill>
          <a:ln>
            <a:solidFill>
              <a:schemeClr val="tx1"/>
            </a:solidFill>
          </a:ln>
        </p:spPr>
        <p:txBody>
          <a:bodyPr wrap="square" rtlCol="0">
            <a:spAutoFit/>
          </a:bodyPr>
          <a:lstStyle/>
          <a:p>
            <a:r>
              <a:rPr lang="en-US" dirty="0"/>
              <a:t>2100</a:t>
            </a:r>
          </a:p>
        </p:txBody>
      </p:sp>
      <p:sp>
        <p:nvSpPr>
          <p:cNvPr id="13" name="TextBox 12">
            <a:extLst>
              <a:ext uri="{FF2B5EF4-FFF2-40B4-BE49-F238E27FC236}">
                <a16:creationId xmlns:a16="http://schemas.microsoft.com/office/drawing/2014/main" id="{B5118FDB-9402-47E2-BCA3-98D69A599D65}"/>
              </a:ext>
            </a:extLst>
          </p:cNvPr>
          <p:cNvSpPr txBox="1"/>
          <p:nvPr/>
        </p:nvSpPr>
        <p:spPr>
          <a:xfrm>
            <a:off x="3259150" y="4124749"/>
            <a:ext cx="1015562" cy="646331"/>
          </a:xfrm>
          <a:prstGeom prst="rect">
            <a:avLst/>
          </a:prstGeom>
          <a:solidFill>
            <a:schemeClr val="accent4">
              <a:lumMod val="75000"/>
            </a:schemeClr>
          </a:solidFill>
          <a:ln>
            <a:solidFill>
              <a:schemeClr val="tx1"/>
            </a:solidFill>
          </a:ln>
        </p:spPr>
        <p:txBody>
          <a:bodyPr wrap="square" rtlCol="0">
            <a:spAutoFit/>
          </a:bodyPr>
          <a:lstStyle/>
          <a:p>
            <a:r>
              <a:rPr lang="en-US" dirty="0"/>
              <a:t>A= 900 B= 2100</a:t>
            </a:r>
          </a:p>
        </p:txBody>
      </p:sp>
      <p:sp>
        <p:nvSpPr>
          <p:cNvPr id="14" name="TextBox 13">
            <a:extLst>
              <a:ext uri="{FF2B5EF4-FFF2-40B4-BE49-F238E27FC236}">
                <a16:creationId xmlns:a16="http://schemas.microsoft.com/office/drawing/2014/main" id="{B6309313-7F33-4AA0-98D3-7B22B188CA71}"/>
              </a:ext>
            </a:extLst>
          </p:cNvPr>
          <p:cNvSpPr txBox="1"/>
          <p:nvPr/>
        </p:nvSpPr>
        <p:spPr>
          <a:xfrm>
            <a:off x="1905000" y="4073685"/>
            <a:ext cx="559904" cy="369332"/>
          </a:xfrm>
          <a:prstGeom prst="rect">
            <a:avLst/>
          </a:prstGeom>
          <a:solidFill>
            <a:schemeClr val="accent4">
              <a:lumMod val="75000"/>
            </a:schemeClr>
          </a:solidFill>
          <a:ln>
            <a:solidFill>
              <a:schemeClr val="tx1"/>
            </a:solidFill>
          </a:ln>
        </p:spPr>
        <p:txBody>
          <a:bodyPr wrap="square" rtlCol="0">
            <a:spAutoFit/>
          </a:bodyPr>
          <a:lstStyle/>
          <a:p>
            <a:r>
              <a:rPr lang="en-US" dirty="0"/>
              <a:t>900</a:t>
            </a:r>
          </a:p>
        </p:txBody>
      </p:sp>
      <p:sp>
        <p:nvSpPr>
          <p:cNvPr id="15" name="TextBox 14">
            <a:extLst>
              <a:ext uri="{FF2B5EF4-FFF2-40B4-BE49-F238E27FC236}">
                <a16:creationId xmlns:a16="http://schemas.microsoft.com/office/drawing/2014/main" id="{A3A5A5DA-2B2D-4296-9502-44098506084A}"/>
              </a:ext>
            </a:extLst>
          </p:cNvPr>
          <p:cNvSpPr txBox="1"/>
          <p:nvPr/>
        </p:nvSpPr>
        <p:spPr>
          <a:xfrm>
            <a:off x="1954696" y="4648200"/>
            <a:ext cx="559904" cy="369332"/>
          </a:xfrm>
          <a:prstGeom prst="rect">
            <a:avLst/>
          </a:prstGeom>
          <a:solidFill>
            <a:schemeClr val="accent4">
              <a:lumMod val="75000"/>
            </a:schemeClr>
          </a:solidFill>
          <a:ln>
            <a:solidFill>
              <a:schemeClr val="tx1"/>
            </a:solidFill>
          </a:ln>
        </p:spPr>
        <p:txBody>
          <a:bodyPr wrap="square" rtlCol="0">
            <a:spAutoFit/>
          </a:bodyPr>
          <a:lstStyle/>
          <a:p>
            <a:r>
              <a:rPr lang="en-US" dirty="0"/>
              <a:t>850</a:t>
            </a:r>
          </a:p>
        </p:txBody>
      </p:sp>
      <p:sp>
        <p:nvSpPr>
          <p:cNvPr id="16" name="TextBox 15">
            <a:extLst>
              <a:ext uri="{FF2B5EF4-FFF2-40B4-BE49-F238E27FC236}">
                <a16:creationId xmlns:a16="http://schemas.microsoft.com/office/drawing/2014/main" id="{EB45FE95-326F-4AE0-8FCD-E541CA2547CE}"/>
              </a:ext>
            </a:extLst>
          </p:cNvPr>
          <p:cNvSpPr txBox="1"/>
          <p:nvPr/>
        </p:nvSpPr>
        <p:spPr>
          <a:xfrm>
            <a:off x="2514600" y="5045497"/>
            <a:ext cx="762000" cy="369332"/>
          </a:xfrm>
          <a:prstGeom prst="rect">
            <a:avLst/>
          </a:prstGeom>
          <a:solidFill>
            <a:schemeClr val="accent4">
              <a:lumMod val="75000"/>
            </a:schemeClr>
          </a:solidFill>
          <a:ln>
            <a:solidFill>
              <a:schemeClr val="tx1"/>
            </a:solidFill>
          </a:ln>
        </p:spPr>
        <p:txBody>
          <a:bodyPr wrap="square" rtlCol="0">
            <a:spAutoFit/>
          </a:bodyPr>
          <a:lstStyle/>
          <a:p>
            <a:r>
              <a:rPr lang="en-US" dirty="0"/>
              <a:t>2100</a:t>
            </a:r>
          </a:p>
        </p:txBody>
      </p:sp>
      <p:sp>
        <p:nvSpPr>
          <p:cNvPr id="17" name="TextBox 16">
            <a:extLst>
              <a:ext uri="{FF2B5EF4-FFF2-40B4-BE49-F238E27FC236}">
                <a16:creationId xmlns:a16="http://schemas.microsoft.com/office/drawing/2014/main" id="{DFD306D4-3B19-4D9D-A38C-9147BCF4A6C8}"/>
              </a:ext>
            </a:extLst>
          </p:cNvPr>
          <p:cNvSpPr txBox="1"/>
          <p:nvPr/>
        </p:nvSpPr>
        <p:spPr>
          <a:xfrm>
            <a:off x="2083904" y="5562600"/>
            <a:ext cx="762000" cy="369332"/>
          </a:xfrm>
          <a:prstGeom prst="rect">
            <a:avLst/>
          </a:prstGeom>
          <a:solidFill>
            <a:schemeClr val="accent4">
              <a:lumMod val="75000"/>
            </a:schemeClr>
          </a:solidFill>
          <a:ln>
            <a:solidFill>
              <a:schemeClr val="tx1"/>
            </a:solidFill>
          </a:ln>
        </p:spPr>
        <p:txBody>
          <a:bodyPr wrap="square" rtlCol="0">
            <a:spAutoFit/>
          </a:bodyPr>
          <a:lstStyle/>
          <a:p>
            <a:r>
              <a:rPr lang="en-US" dirty="0"/>
              <a:t>2150</a:t>
            </a:r>
          </a:p>
        </p:txBody>
      </p:sp>
      <p:sp>
        <p:nvSpPr>
          <p:cNvPr id="18" name="TextBox 17">
            <a:extLst>
              <a:ext uri="{FF2B5EF4-FFF2-40B4-BE49-F238E27FC236}">
                <a16:creationId xmlns:a16="http://schemas.microsoft.com/office/drawing/2014/main" id="{5C2CFB22-C2C9-4189-B116-19C7A7F2F772}"/>
              </a:ext>
            </a:extLst>
          </p:cNvPr>
          <p:cNvSpPr txBox="1"/>
          <p:nvPr/>
        </p:nvSpPr>
        <p:spPr>
          <a:xfrm>
            <a:off x="3020238" y="5608766"/>
            <a:ext cx="1015562" cy="646331"/>
          </a:xfrm>
          <a:prstGeom prst="rect">
            <a:avLst/>
          </a:prstGeom>
          <a:solidFill>
            <a:schemeClr val="accent4">
              <a:lumMod val="75000"/>
            </a:schemeClr>
          </a:solidFill>
          <a:ln>
            <a:solidFill>
              <a:schemeClr val="tx1"/>
            </a:solidFill>
          </a:ln>
        </p:spPr>
        <p:txBody>
          <a:bodyPr wrap="square" rtlCol="0">
            <a:spAutoFit/>
          </a:bodyPr>
          <a:lstStyle/>
          <a:p>
            <a:r>
              <a:rPr lang="en-US" dirty="0"/>
              <a:t>A= 850 B= 2150</a:t>
            </a:r>
          </a:p>
        </p:txBody>
      </p:sp>
      <p:sp>
        <p:nvSpPr>
          <p:cNvPr id="2" name="Footer Placeholder 4">
            <a:extLst>
              <a:ext uri="{FF2B5EF4-FFF2-40B4-BE49-F238E27FC236}">
                <a16:creationId xmlns:a16="http://schemas.microsoft.com/office/drawing/2014/main" id="{7FF004D9-45B9-44DE-8CA0-8B4F77DDABA4}"/>
              </a:ext>
            </a:extLst>
          </p:cNvPr>
          <p:cNvSpPr txBox="1">
            <a:spLocks/>
          </p:cNvSpPr>
          <p:nvPr/>
        </p:nvSpPr>
        <p:spPr>
          <a:xfrm>
            <a:off x="0" y="76200"/>
            <a:ext cx="9144000"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Transactions</a:t>
            </a:r>
          </a:p>
        </p:txBody>
      </p:sp>
      <p:sp>
        <p:nvSpPr>
          <p:cNvPr id="3" name="TextBox 2">
            <a:extLst>
              <a:ext uri="{FF2B5EF4-FFF2-40B4-BE49-F238E27FC236}">
                <a16:creationId xmlns:a16="http://schemas.microsoft.com/office/drawing/2014/main" id="{9F053D1E-4AB7-4C9E-8408-54870E434195}"/>
              </a:ext>
            </a:extLst>
          </p:cNvPr>
          <p:cNvSpPr txBox="1"/>
          <p:nvPr/>
        </p:nvSpPr>
        <p:spPr>
          <a:xfrm>
            <a:off x="1676400" y="6357444"/>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4" presetClass="entr" presetSubtype="16" fill="hold" grpId="0" nodeType="clickEffect">
                                  <p:stCondLst>
                                    <p:cond delay="0"/>
                                  </p:stCondLst>
                                  <p:childTnLst>
                                    <p:set>
                                      <p:cBhvr>
                                        <p:cTn id="50" dur="1" fill="hold">
                                          <p:stCondLst>
                                            <p:cond delay="0"/>
                                          </p:stCondLst>
                                        </p:cTn>
                                        <p:tgtEl>
                                          <p:spTgt spid="6"/>
                                        </p:tgtEl>
                                        <p:attrNameLst>
                                          <p:attrName>style.visibility</p:attrName>
                                        </p:attrNameLst>
                                      </p:cBhvr>
                                      <p:to>
                                        <p:strVal val="visible"/>
                                      </p:to>
                                    </p:set>
                                    <p:animEffect transition="in" filter="box(in)">
                                      <p:cBhvr>
                                        <p:cTn id="51"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P spid="7" grpId="0" animBg="1"/>
      <p:bldP spid="8" grpId="0" animBg="1"/>
      <p:bldP spid="10" grpId="0" animBg="1"/>
      <p:bldP spid="11" grpId="0" animBg="1"/>
      <p:bldP spid="13" grpId="0" animBg="1"/>
      <p:bldP spid="14" grpId="0" animBg="1"/>
      <p:bldP spid="15" grpId="0" animBg="1"/>
      <p:bldP spid="16" grpId="0" animBg="1"/>
      <p:bldP spid="17" grpId="0" animBg="1"/>
      <p:bldP spid="1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p:spPr>
        <p:txBody>
          <a:bodyPr/>
          <a:lstStyle/>
          <a:p>
            <a:pPr algn="ctr"/>
            <a:r>
              <a:rPr lang="en-IN" sz="2800" b="1" dirty="0"/>
              <a:t>Schedule</a:t>
            </a:r>
            <a:r>
              <a:rPr lang="en-IN" b="1" dirty="0"/>
              <a:t> 3—a concurrent schedule</a:t>
            </a:r>
          </a:p>
        </p:txBody>
      </p:sp>
      <p:sp>
        <p:nvSpPr>
          <p:cNvPr id="3" name="Content Placeholder 2"/>
          <p:cNvSpPr>
            <a:spLocks noGrp="1"/>
          </p:cNvSpPr>
          <p:nvPr>
            <p:ph sz="quarter" idx="1"/>
          </p:nvPr>
        </p:nvSpPr>
        <p:spPr/>
        <p:txBody>
          <a:bodyPr/>
          <a:lstStyle/>
          <a:p>
            <a:endParaRPr lang="en-IN" dirty="0"/>
          </a:p>
        </p:txBody>
      </p:sp>
      <p:pic>
        <p:nvPicPr>
          <p:cNvPr id="3074" name="Picture 2"/>
          <p:cNvPicPr>
            <a:picLocks noChangeAspect="1" noChangeArrowheads="1"/>
          </p:cNvPicPr>
          <p:nvPr/>
        </p:nvPicPr>
        <p:blipFill>
          <a:blip r:embed="rId2"/>
          <a:srcRect/>
          <a:stretch>
            <a:fillRect/>
          </a:stretch>
        </p:blipFill>
        <p:spPr bwMode="auto">
          <a:xfrm>
            <a:off x="762000" y="1219200"/>
            <a:ext cx="3675235" cy="4998662"/>
          </a:xfrm>
          <a:prstGeom prst="rect">
            <a:avLst/>
          </a:prstGeom>
          <a:noFill/>
          <a:ln w="9525">
            <a:noFill/>
            <a:miter lim="800000"/>
            <a:headEnd/>
            <a:tailEnd/>
          </a:ln>
          <a:effectLst/>
        </p:spPr>
      </p:pic>
      <p:sp>
        <p:nvSpPr>
          <p:cNvPr id="5" name="TextBox 4"/>
          <p:cNvSpPr txBox="1"/>
          <p:nvPr/>
        </p:nvSpPr>
        <p:spPr>
          <a:xfrm>
            <a:off x="5334000" y="1055638"/>
            <a:ext cx="3505200" cy="2677656"/>
          </a:xfrm>
          <a:prstGeom prst="rect">
            <a:avLst/>
          </a:prstGeom>
          <a:solidFill>
            <a:schemeClr val="accent2">
              <a:lumMod val="60000"/>
              <a:lumOff val="40000"/>
            </a:schemeClr>
          </a:solidFill>
        </p:spPr>
        <p:txBody>
          <a:bodyPr wrap="square" rtlCol="0">
            <a:spAutoFit/>
          </a:bodyPr>
          <a:lstStyle/>
          <a:p>
            <a:pPr algn="just"/>
            <a:r>
              <a:rPr lang="en-IN" sz="2400" b="1" dirty="0"/>
              <a:t>The final values of accounts </a:t>
            </a:r>
            <a:r>
              <a:rPr lang="en-IN" sz="2400" b="1" i="1" dirty="0"/>
              <a:t>A and B, after the </a:t>
            </a:r>
            <a:r>
              <a:rPr lang="en-IN" sz="2400" b="1" dirty="0"/>
              <a:t>execution  takes place, are $855 and $2145, respectively. </a:t>
            </a:r>
          </a:p>
          <a:p>
            <a:pPr algn="just"/>
            <a:r>
              <a:rPr lang="en-IN" sz="2400" b="1" dirty="0"/>
              <a:t>The sum </a:t>
            </a:r>
            <a:r>
              <a:rPr lang="en-IN" sz="2400" b="1" i="1" dirty="0"/>
              <a:t>A + B is preserved</a:t>
            </a:r>
            <a:endParaRPr lang="en-IN" sz="2400" b="1" dirty="0"/>
          </a:p>
        </p:txBody>
      </p:sp>
      <p:sp>
        <p:nvSpPr>
          <p:cNvPr id="4" name="Footer Placeholder 4">
            <a:extLst>
              <a:ext uri="{FF2B5EF4-FFF2-40B4-BE49-F238E27FC236}">
                <a16:creationId xmlns:a16="http://schemas.microsoft.com/office/drawing/2014/main" id="{5ABF976D-D41C-44DB-B5DF-FE024EB39F30}"/>
              </a:ext>
            </a:extLst>
          </p:cNvPr>
          <p:cNvSpPr txBox="1">
            <a:spLocks/>
          </p:cNvSpPr>
          <p:nvPr/>
        </p:nvSpPr>
        <p:spPr>
          <a:xfrm>
            <a:off x="0" y="115091"/>
            <a:ext cx="9144000"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Transactions</a:t>
            </a:r>
          </a:p>
        </p:txBody>
      </p:sp>
      <p:sp>
        <p:nvSpPr>
          <p:cNvPr id="7" name="TextBox 6">
            <a:extLst>
              <a:ext uri="{FF2B5EF4-FFF2-40B4-BE49-F238E27FC236}">
                <a16:creationId xmlns:a16="http://schemas.microsoft.com/office/drawing/2014/main" id="{87288FB5-AA16-4774-9E70-302F039F2815}"/>
              </a:ext>
            </a:extLst>
          </p:cNvPr>
          <p:cNvSpPr txBox="1"/>
          <p:nvPr/>
        </p:nvSpPr>
        <p:spPr>
          <a:xfrm>
            <a:off x="1676400" y="63963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
        <p:nvSpPr>
          <p:cNvPr id="8" name="TextBox 7">
            <a:extLst>
              <a:ext uri="{FF2B5EF4-FFF2-40B4-BE49-F238E27FC236}">
                <a16:creationId xmlns:a16="http://schemas.microsoft.com/office/drawing/2014/main" id="{0CADE5B1-3929-458F-ACA9-53878871727D}"/>
              </a:ext>
            </a:extLst>
          </p:cNvPr>
          <p:cNvSpPr txBox="1"/>
          <p:nvPr/>
        </p:nvSpPr>
        <p:spPr>
          <a:xfrm>
            <a:off x="2514600" y="1676400"/>
            <a:ext cx="762000" cy="369332"/>
          </a:xfrm>
          <a:prstGeom prst="rect">
            <a:avLst/>
          </a:prstGeom>
          <a:solidFill>
            <a:schemeClr val="accent4">
              <a:lumMod val="75000"/>
            </a:schemeClr>
          </a:solidFill>
          <a:ln>
            <a:solidFill>
              <a:schemeClr val="tx1"/>
            </a:solidFill>
          </a:ln>
        </p:spPr>
        <p:txBody>
          <a:bodyPr wrap="square" rtlCol="0">
            <a:spAutoFit/>
          </a:bodyPr>
          <a:lstStyle/>
          <a:p>
            <a:r>
              <a:rPr lang="en-US" dirty="0"/>
              <a:t>1000</a:t>
            </a:r>
          </a:p>
        </p:txBody>
      </p:sp>
      <p:sp>
        <p:nvSpPr>
          <p:cNvPr id="9" name="TextBox 8">
            <a:extLst>
              <a:ext uri="{FF2B5EF4-FFF2-40B4-BE49-F238E27FC236}">
                <a16:creationId xmlns:a16="http://schemas.microsoft.com/office/drawing/2014/main" id="{0A4A6297-ED08-4878-929D-2BB19912BAFF}"/>
              </a:ext>
            </a:extLst>
          </p:cNvPr>
          <p:cNvSpPr txBox="1"/>
          <p:nvPr/>
        </p:nvSpPr>
        <p:spPr>
          <a:xfrm>
            <a:off x="2057400" y="2209800"/>
            <a:ext cx="762000" cy="369332"/>
          </a:xfrm>
          <a:prstGeom prst="rect">
            <a:avLst/>
          </a:prstGeom>
          <a:solidFill>
            <a:schemeClr val="accent4">
              <a:lumMod val="75000"/>
            </a:schemeClr>
          </a:solidFill>
          <a:ln>
            <a:solidFill>
              <a:schemeClr val="tx1"/>
            </a:solidFill>
          </a:ln>
        </p:spPr>
        <p:txBody>
          <a:bodyPr wrap="square" rtlCol="0">
            <a:spAutoFit/>
          </a:bodyPr>
          <a:lstStyle/>
          <a:p>
            <a:r>
              <a:rPr lang="en-US" dirty="0"/>
              <a:t>950</a:t>
            </a:r>
          </a:p>
        </p:txBody>
      </p:sp>
      <p:sp>
        <p:nvSpPr>
          <p:cNvPr id="11" name="TextBox 10">
            <a:extLst>
              <a:ext uri="{FF2B5EF4-FFF2-40B4-BE49-F238E27FC236}">
                <a16:creationId xmlns:a16="http://schemas.microsoft.com/office/drawing/2014/main" id="{EB02ED38-0848-49C6-AF6F-2F9586F8862D}"/>
              </a:ext>
            </a:extLst>
          </p:cNvPr>
          <p:cNvSpPr txBox="1"/>
          <p:nvPr/>
        </p:nvSpPr>
        <p:spPr>
          <a:xfrm>
            <a:off x="3668167" y="2502816"/>
            <a:ext cx="581400" cy="369332"/>
          </a:xfrm>
          <a:prstGeom prst="rect">
            <a:avLst/>
          </a:prstGeom>
          <a:solidFill>
            <a:schemeClr val="accent4">
              <a:lumMod val="75000"/>
            </a:schemeClr>
          </a:solidFill>
          <a:ln>
            <a:solidFill>
              <a:schemeClr val="tx1"/>
            </a:solidFill>
          </a:ln>
        </p:spPr>
        <p:txBody>
          <a:bodyPr wrap="square" rtlCol="0">
            <a:spAutoFit/>
          </a:bodyPr>
          <a:lstStyle/>
          <a:p>
            <a:r>
              <a:rPr lang="en-US" dirty="0"/>
              <a:t>950</a:t>
            </a:r>
          </a:p>
        </p:txBody>
      </p:sp>
      <p:sp>
        <p:nvSpPr>
          <p:cNvPr id="13" name="TextBox 12">
            <a:extLst>
              <a:ext uri="{FF2B5EF4-FFF2-40B4-BE49-F238E27FC236}">
                <a16:creationId xmlns:a16="http://schemas.microsoft.com/office/drawing/2014/main" id="{A65464FF-3547-4931-96DA-E1205121651C}"/>
              </a:ext>
            </a:extLst>
          </p:cNvPr>
          <p:cNvSpPr txBox="1"/>
          <p:nvPr/>
        </p:nvSpPr>
        <p:spPr>
          <a:xfrm>
            <a:off x="4371600" y="2741016"/>
            <a:ext cx="439565" cy="369332"/>
          </a:xfrm>
          <a:prstGeom prst="rect">
            <a:avLst/>
          </a:prstGeom>
          <a:solidFill>
            <a:schemeClr val="accent4">
              <a:lumMod val="75000"/>
            </a:schemeClr>
          </a:solidFill>
          <a:ln>
            <a:solidFill>
              <a:schemeClr val="tx1"/>
            </a:solidFill>
          </a:ln>
        </p:spPr>
        <p:txBody>
          <a:bodyPr wrap="square" rtlCol="0">
            <a:spAutoFit/>
          </a:bodyPr>
          <a:lstStyle/>
          <a:p>
            <a:r>
              <a:rPr lang="en-US" dirty="0"/>
              <a:t>95</a:t>
            </a:r>
          </a:p>
        </p:txBody>
      </p:sp>
      <p:sp>
        <p:nvSpPr>
          <p:cNvPr id="15" name="TextBox 14">
            <a:extLst>
              <a:ext uri="{FF2B5EF4-FFF2-40B4-BE49-F238E27FC236}">
                <a16:creationId xmlns:a16="http://schemas.microsoft.com/office/drawing/2014/main" id="{2738BDB9-C4DF-4C74-A7E4-A17A18C8849D}"/>
              </a:ext>
            </a:extLst>
          </p:cNvPr>
          <p:cNvSpPr txBox="1"/>
          <p:nvPr/>
        </p:nvSpPr>
        <p:spPr>
          <a:xfrm>
            <a:off x="3668167" y="3451226"/>
            <a:ext cx="627233" cy="369332"/>
          </a:xfrm>
          <a:prstGeom prst="rect">
            <a:avLst/>
          </a:prstGeom>
          <a:solidFill>
            <a:schemeClr val="accent4">
              <a:lumMod val="75000"/>
            </a:schemeClr>
          </a:solidFill>
          <a:ln>
            <a:solidFill>
              <a:schemeClr val="tx1"/>
            </a:solidFill>
          </a:ln>
        </p:spPr>
        <p:txBody>
          <a:bodyPr wrap="square" rtlCol="0">
            <a:spAutoFit/>
          </a:bodyPr>
          <a:lstStyle/>
          <a:p>
            <a:r>
              <a:rPr lang="en-US" dirty="0"/>
              <a:t>855</a:t>
            </a:r>
          </a:p>
        </p:txBody>
      </p:sp>
      <p:sp>
        <p:nvSpPr>
          <p:cNvPr id="17" name="TextBox 16">
            <a:extLst>
              <a:ext uri="{FF2B5EF4-FFF2-40B4-BE49-F238E27FC236}">
                <a16:creationId xmlns:a16="http://schemas.microsoft.com/office/drawing/2014/main" id="{38FCC84B-0CDF-4F4F-A412-4D9C81843BB0}"/>
              </a:ext>
            </a:extLst>
          </p:cNvPr>
          <p:cNvSpPr txBox="1"/>
          <p:nvPr/>
        </p:nvSpPr>
        <p:spPr>
          <a:xfrm>
            <a:off x="2218617" y="3730575"/>
            <a:ext cx="762000" cy="369332"/>
          </a:xfrm>
          <a:prstGeom prst="rect">
            <a:avLst/>
          </a:prstGeom>
          <a:solidFill>
            <a:schemeClr val="accent4">
              <a:lumMod val="75000"/>
            </a:schemeClr>
          </a:solidFill>
          <a:ln>
            <a:solidFill>
              <a:schemeClr val="tx1"/>
            </a:solidFill>
          </a:ln>
        </p:spPr>
        <p:txBody>
          <a:bodyPr wrap="square" rtlCol="0">
            <a:spAutoFit/>
          </a:bodyPr>
          <a:lstStyle/>
          <a:p>
            <a:r>
              <a:rPr lang="en-US" dirty="0"/>
              <a:t>2000</a:t>
            </a:r>
          </a:p>
        </p:txBody>
      </p:sp>
      <p:sp>
        <p:nvSpPr>
          <p:cNvPr id="20" name="TextBox 19">
            <a:extLst>
              <a:ext uri="{FF2B5EF4-FFF2-40B4-BE49-F238E27FC236}">
                <a16:creationId xmlns:a16="http://schemas.microsoft.com/office/drawing/2014/main" id="{6FE5EE29-050A-4649-8471-9EFC792204DE}"/>
              </a:ext>
            </a:extLst>
          </p:cNvPr>
          <p:cNvSpPr txBox="1"/>
          <p:nvPr/>
        </p:nvSpPr>
        <p:spPr>
          <a:xfrm>
            <a:off x="1905000" y="4285633"/>
            <a:ext cx="762000" cy="369332"/>
          </a:xfrm>
          <a:prstGeom prst="rect">
            <a:avLst/>
          </a:prstGeom>
          <a:solidFill>
            <a:schemeClr val="accent4">
              <a:lumMod val="75000"/>
            </a:schemeClr>
          </a:solidFill>
          <a:ln>
            <a:solidFill>
              <a:schemeClr val="tx1"/>
            </a:solidFill>
          </a:ln>
        </p:spPr>
        <p:txBody>
          <a:bodyPr wrap="square" rtlCol="0">
            <a:spAutoFit/>
          </a:bodyPr>
          <a:lstStyle/>
          <a:p>
            <a:r>
              <a:rPr lang="en-US" dirty="0"/>
              <a:t>2050</a:t>
            </a:r>
          </a:p>
        </p:txBody>
      </p:sp>
      <p:sp>
        <p:nvSpPr>
          <p:cNvPr id="22" name="TextBox 21">
            <a:extLst>
              <a:ext uri="{FF2B5EF4-FFF2-40B4-BE49-F238E27FC236}">
                <a16:creationId xmlns:a16="http://schemas.microsoft.com/office/drawing/2014/main" id="{F33EE272-9816-408B-8F37-8D0B1D35305F}"/>
              </a:ext>
            </a:extLst>
          </p:cNvPr>
          <p:cNvSpPr txBox="1"/>
          <p:nvPr/>
        </p:nvSpPr>
        <p:spPr>
          <a:xfrm>
            <a:off x="1118038" y="4929398"/>
            <a:ext cx="1015562" cy="646331"/>
          </a:xfrm>
          <a:prstGeom prst="rect">
            <a:avLst/>
          </a:prstGeom>
          <a:solidFill>
            <a:schemeClr val="accent4">
              <a:lumMod val="75000"/>
            </a:schemeClr>
          </a:solidFill>
          <a:ln>
            <a:solidFill>
              <a:schemeClr val="tx1"/>
            </a:solidFill>
          </a:ln>
        </p:spPr>
        <p:txBody>
          <a:bodyPr wrap="square" rtlCol="0">
            <a:spAutoFit/>
          </a:bodyPr>
          <a:lstStyle/>
          <a:p>
            <a:r>
              <a:rPr lang="en-US" dirty="0"/>
              <a:t>A= 855 B= 2050</a:t>
            </a:r>
          </a:p>
        </p:txBody>
      </p:sp>
      <p:sp>
        <p:nvSpPr>
          <p:cNvPr id="24" name="TextBox 23">
            <a:extLst>
              <a:ext uri="{FF2B5EF4-FFF2-40B4-BE49-F238E27FC236}">
                <a16:creationId xmlns:a16="http://schemas.microsoft.com/office/drawing/2014/main" id="{E3E9CE4B-93EC-4A13-86AC-02E1A699806C}"/>
              </a:ext>
            </a:extLst>
          </p:cNvPr>
          <p:cNvSpPr txBox="1"/>
          <p:nvPr/>
        </p:nvSpPr>
        <p:spPr>
          <a:xfrm>
            <a:off x="3742617" y="4883231"/>
            <a:ext cx="762000" cy="369332"/>
          </a:xfrm>
          <a:prstGeom prst="rect">
            <a:avLst/>
          </a:prstGeom>
          <a:solidFill>
            <a:schemeClr val="accent4">
              <a:lumMod val="75000"/>
            </a:schemeClr>
          </a:solidFill>
          <a:ln>
            <a:solidFill>
              <a:schemeClr val="tx1"/>
            </a:solidFill>
          </a:ln>
        </p:spPr>
        <p:txBody>
          <a:bodyPr wrap="square" rtlCol="0">
            <a:spAutoFit/>
          </a:bodyPr>
          <a:lstStyle/>
          <a:p>
            <a:r>
              <a:rPr lang="en-US" dirty="0"/>
              <a:t>2050</a:t>
            </a:r>
          </a:p>
        </p:txBody>
      </p:sp>
      <p:sp>
        <p:nvSpPr>
          <p:cNvPr id="26" name="TextBox 25">
            <a:extLst>
              <a:ext uri="{FF2B5EF4-FFF2-40B4-BE49-F238E27FC236}">
                <a16:creationId xmlns:a16="http://schemas.microsoft.com/office/drawing/2014/main" id="{5EFFBEBA-F847-495A-8A55-01AF745D2D4E}"/>
              </a:ext>
            </a:extLst>
          </p:cNvPr>
          <p:cNvSpPr txBox="1"/>
          <p:nvPr/>
        </p:nvSpPr>
        <p:spPr>
          <a:xfrm>
            <a:off x="4633017" y="5193943"/>
            <a:ext cx="439565" cy="369332"/>
          </a:xfrm>
          <a:prstGeom prst="rect">
            <a:avLst/>
          </a:prstGeom>
          <a:solidFill>
            <a:schemeClr val="accent4">
              <a:lumMod val="75000"/>
            </a:schemeClr>
          </a:solidFill>
          <a:ln>
            <a:solidFill>
              <a:schemeClr val="tx1"/>
            </a:solidFill>
          </a:ln>
        </p:spPr>
        <p:txBody>
          <a:bodyPr wrap="square" rtlCol="0">
            <a:spAutoFit/>
          </a:bodyPr>
          <a:lstStyle/>
          <a:p>
            <a:r>
              <a:rPr lang="en-US" dirty="0"/>
              <a:t>95</a:t>
            </a:r>
          </a:p>
        </p:txBody>
      </p:sp>
      <p:sp>
        <p:nvSpPr>
          <p:cNvPr id="28" name="TextBox 27">
            <a:extLst>
              <a:ext uri="{FF2B5EF4-FFF2-40B4-BE49-F238E27FC236}">
                <a16:creationId xmlns:a16="http://schemas.microsoft.com/office/drawing/2014/main" id="{155D8AC4-14C4-447C-BCEF-5018CD9CE877}"/>
              </a:ext>
            </a:extLst>
          </p:cNvPr>
          <p:cNvSpPr txBox="1"/>
          <p:nvPr/>
        </p:nvSpPr>
        <p:spPr>
          <a:xfrm>
            <a:off x="3668167" y="5557363"/>
            <a:ext cx="762000" cy="369332"/>
          </a:xfrm>
          <a:prstGeom prst="rect">
            <a:avLst/>
          </a:prstGeom>
          <a:solidFill>
            <a:schemeClr val="accent4">
              <a:lumMod val="75000"/>
            </a:schemeClr>
          </a:solidFill>
          <a:ln>
            <a:solidFill>
              <a:schemeClr val="tx1"/>
            </a:solidFill>
          </a:ln>
        </p:spPr>
        <p:txBody>
          <a:bodyPr wrap="square" rtlCol="0">
            <a:spAutoFit/>
          </a:bodyPr>
          <a:lstStyle/>
          <a:p>
            <a:r>
              <a:rPr lang="en-US" dirty="0"/>
              <a:t>2145</a:t>
            </a:r>
          </a:p>
        </p:txBody>
      </p:sp>
      <p:sp>
        <p:nvSpPr>
          <p:cNvPr id="31" name="TextBox 30">
            <a:extLst>
              <a:ext uri="{FF2B5EF4-FFF2-40B4-BE49-F238E27FC236}">
                <a16:creationId xmlns:a16="http://schemas.microsoft.com/office/drawing/2014/main" id="{8C0292B8-1991-46CA-AD10-C0AF233EA877}"/>
              </a:ext>
            </a:extLst>
          </p:cNvPr>
          <p:cNvSpPr txBox="1"/>
          <p:nvPr/>
        </p:nvSpPr>
        <p:spPr>
          <a:xfrm>
            <a:off x="4530075" y="5631715"/>
            <a:ext cx="1015562" cy="646331"/>
          </a:xfrm>
          <a:prstGeom prst="rect">
            <a:avLst/>
          </a:prstGeom>
          <a:solidFill>
            <a:schemeClr val="accent4">
              <a:lumMod val="75000"/>
            </a:schemeClr>
          </a:solidFill>
          <a:ln>
            <a:solidFill>
              <a:schemeClr val="tx1"/>
            </a:solidFill>
          </a:ln>
        </p:spPr>
        <p:txBody>
          <a:bodyPr wrap="square" rtlCol="0">
            <a:spAutoFit/>
          </a:bodyPr>
          <a:lstStyle/>
          <a:p>
            <a:r>
              <a:rPr lang="en-US" dirty="0"/>
              <a:t>A= 855 B= 2145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4" presetClass="entr" presetSubtype="16" fill="hold" grpId="0" nodeType="clickEffect">
                                  <p:stCondLst>
                                    <p:cond delay="0"/>
                                  </p:stCondLst>
                                  <p:childTnLst>
                                    <p:set>
                                      <p:cBhvr>
                                        <p:cTn id="54" dur="1" fill="hold">
                                          <p:stCondLst>
                                            <p:cond delay="0"/>
                                          </p:stCondLst>
                                        </p:cTn>
                                        <p:tgtEl>
                                          <p:spTgt spid="5"/>
                                        </p:tgtEl>
                                        <p:attrNameLst>
                                          <p:attrName>style.visibility</p:attrName>
                                        </p:attrNameLst>
                                      </p:cBhvr>
                                      <p:to>
                                        <p:strVal val="visible"/>
                                      </p:to>
                                    </p:set>
                                    <p:animEffect transition="in" filter="box(in)">
                                      <p:cBhvr>
                                        <p:cTn id="5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P spid="11" grpId="0" animBg="1"/>
      <p:bldP spid="13" grpId="0" animBg="1"/>
      <p:bldP spid="15" grpId="0" animBg="1"/>
      <p:bldP spid="17" grpId="0" animBg="1"/>
      <p:bldP spid="20" grpId="0" animBg="1"/>
      <p:bldP spid="22" grpId="0" animBg="1"/>
      <p:bldP spid="24" grpId="0" animBg="1"/>
      <p:bldP spid="26" grpId="0" animBg="1"/>
      <p:bldP spid="28" grpId="0" animBg="1"/>
      <p:bldP spid="3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534400" cy="990600"/>
          </a:xfrm>
        </p:spPr>
        <p:txBody>
          <a:bodyPr>
            <a:normAutofit/>
          </a:bodyPr>
          <a:lstStyle/>
          <a:p>
            <a:pPr algn="ctr"/>
            <a:r>
              <a:rPr lang="en-IN" sz="2800" b="1" dirty="0"/>
              <a:t>Schedule 4—a concurrent schedule (inconsistent state)</a:t>
            </a:r>
          </a:p>
        </p:txBody>
      </p:sp>
      <p:sp>
        <p:nvSpPr>
          <p:cNvPr id="4" name="TextBox 3"/>
          <p:cNvSpPr txBox="1"/>
          <p:nvPr/>
        </p:nvSpPr>
        <p:spPr>
          <a:xfrm>
            <a:off x="5257800" y="1981200"/>
            <a:ext cx="3276600" cy="2677656"/>
          </a:xfrm>
          <a:prstGeom prst="rect">
            <a:avLst/>
          </a:prstGeom>
          <a:solidFill>
            <a:schemeClr val="accent2">
              <a:lumMod val="60000"/>
              <a:lumOff val="40000"/>
            </a:schemeClr>
          </a:solidFill>
        </p:spPr>
        <p:txBody>
          <a:bodyPr wrap="square" rtlCol="0">
            <a:spAutoFit/>
          </a:bodyPr>
          <a:lstStyle/>
          <a:p>
            <a:pPr algn="just"/>
            <a:r>
              <a:rPr lang="en-IN" sz="2400" b="1" dirty="0"/>
              <a:t>The final values of accounts </a:t>
            </a:r>
            <a:r>
              <a:rPr lang="en-IN" sz="2400" b="1" i="1" dirty="0"/>
              <a:t>A and B are $950 and $2100, respectively.</a:t>
            </a:r>
          </a:p>
          <a:p>
            <a:pPr algn="just"/>
            <a:r>
              <a:rPr lang="en-IN" sz="2400" b="1" i="1" dirty="0"/>
              <a:t>(inconsistent state) - </a:t>
            </a:r>
            <a:r>
              <a:rPr lang="en-IN" sz="2400" b="1" dirty="0"/>
              <a:t>the sum </a:t>
            </a:r>
            <a:r>
              <a:rPr lang="en-IN" sz="2400" b="1" i="1" dirty="0"/>
              <a:t>A + B is not preserved</a:t>
            </a:r>
            <a:endParaRPr lang="en-IN" sz="2400" b="1" dirty="0"/>
          </a:p>
        </p:txBody>
      </p:sp>
      <p:pic>
        <p:nvPicPr>
          <p:cNvPr id="4098" name="Picture 2"/>
          <p:cNvPicPr>
            <a:picLocks noGrp="1" noChangeAspect="1" noChangeArrowheads="1"/>
          </p:cNvPicPr>
          <p:nvPr>
            <p:ph sz="quarter" idx="1"/>
          </p:nvPr>
        </p:nvPicPr>
        <p:blipFill>
          <a:blip r:embed="rId2"/>
          <a:srcRect/>
          <a:stretch>
            <a:fillRect/>
          </a:stretch>
        </p:blipFill>
        <p:spPr bwMode="auto">
          <a:xfrm>
            <a:off x="762000" y="1214418"/>
            <a:ext cx="3733800" cy="5110182"/>
          </a:xfrm>
          <a:prstGeom prst="rect">
            <a:avLst/>
          </a:prstGeom>
          <a:noFill/>
          <a:ln w="9525">
            <a:noFill/>
            <a:miter lim="800000"/>
            <a:headEnd/>
            <a:tailEnd/>
          </a:ln>
          <a:effectLst/>
        </p:spPr>
      </p:pic>
      <p:sp>
        <p:nvSpPr>
          <p:cNvPr id="3" name="Footer Placeholder 4">
            <a:extLst>
              <a:ext uri="{FF2B5EF4-FFF2-40B4-BE49-F238E27FC236}">
                <a16:creationId xmlns:a16="http://schemas.microsoft.com/office/drawing/2014/main" id="{5B683642-88E0-40E4-BAA2-E915CADBB51C}"/>
              </a:ext>
            </a:extLst>
          </p:cNvPr>
          <p:cNvSpPr txBox="1">
            <a:spLocks/>
          </p:cNvSpPr>
          <p:nvPr/>
        </p:nvSpPr>
        <p:spPr>
          <a:xfrm>
            <a:off x="0" y="0"/>
            <a:ext cx="9144000"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Transactions</a:t>
            </a:r>
          </a:p>
        </p:txBody>
      </p:sp>
      <p:sp>
        <p:nvSpPr>
          <p:cNvPr id="6" name="TextBox 5">
            <a:extLst>
              <a:ext uri="{FF2B5EF4-FFF2-40B4-BE49-F238E27FC236}">
                <a16:creationId xmlns:a16="http://schemas.microsoft.com/office/drawing/2014/main" id="{E2AC6427-01BE-4759-9565-5C2040E7262A}"/>
              </a:ext>
            </a:extLst>
          </p:cNvPr>
          <p:cNvSpPr txBox="1"/>
          <p:nvPr/>
        </p:nvSpPr>
        <p:spPr>
          <a:xfrm>
            <a:off x="1676400" y="63963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
        <p:nvSpPr>
          <p:cNvPr id="20" name="TextBox 19">
            <a:extLst>
              <a:ext uri="{FF2B5EF4-FFF2-40B4-BE49-F238E27FC236}">
                <a16:creationId xmlns:a16="http://schemas.microsoft.com/office/drawing/2014/main" id="{34AECA21-665A-4B7D-A8D7-48C1B5438A36}"/>
              </a:ext>
            </a:extLst>
          </p:cNvPr>
          <p:cNvSpPr txBox="1"/>
          <p:nvPr/>
        </p:nvSpPr>
        <p:spPr>
          <a:xfrm>
            <a:off x="1905000" y="1535668"/>
            <a:ext cx="762000" cy="369332"/>
          </a:xfrm>
          <a:prstGeom prst="rect">
            <a:avLst/>
          </a:prstGeom>
          <a:solidFill>
            <a:schemeClr val="accent4">
              <a:lumMod val="75000"/>
            </a:schemeClr>
          </a:solidFill>
          <a:ln>
            <a:solidFill>
              <a:schemeClr val="tx1"/>
            </a:solidFill>
          </a:ln>
        </p:spPr>
        <p:txBody>
          <a:bodyPr wrap="square" rtlCol="0">
            <a:spAutoFit/>
          </a:bodyPr>
          <a:lstStyle/>
          <a:p>
            <a:r>
              <a:rPr lang="en-US" dirty="0"/>
              <a:t>1000</a:t>
            </a:r>
          </a:p>
        </p:txBody>
      </p:sp>
      <p:sp>
        <p:nvSpPr>
          <p:cNvPr id="21" name="TextBox 20">
            <a:extLst>
              <a:ext uri="{FF2B5EF4-FFF2-40B4-BE49-F238E27FC236}">
                <a16:creationId xmlns:a16="http://schemas.microsoft.com/office/drawing/2014/main" id="{11773C28-DF87-4992-9A9D-CC63ED9DA62D}"/>
              </a:ext>
            </a:extLst>
          </p:cNvPr>
          <p:cNvSpPr txBox="1"/>
          <p:nvPr/>
        </p:nvSpPr>
        <p:spPr>
          <a:xfrm>
            <a:off x="3677727" y="3184267"/>
            <a:ext cx="762000" cy="369332"/>
          </a:xfrm>
          <a:prstGeom prst="rect">
            <a:avLst/>
          </a:prstGeom>
          <a:solidFill>
            <a:schemeClr val="accent4">
              <a:lumMod val="75000"/>
            </a:schemeClr>
          </a:solidFill>
          <a:ln>
            <a:solidFill>
              <a:schemeClr val="tx1"/>
            </a:solidFill>
          </a:ln>
        </p:spPr>
        <p:txBody>
          <a:bodyPr wrap="square" rtlCol="0">
            <a:spAutoFit/>
          </a:bodyPr>
          <a:lstStyle/>
          <a:p>
            <a:r>
              <a:rPr lang="en-US" dirty="0"/>
              <a:t>900</a:t>
            </a:r>
          </a:p>
        </p:txBody>
      </p:sp>
      <p:sp>
        <p:nvSpPr>
          <p:cNvPr id="23" name="TextBox 22">
            <a:extLst>
              <a:ext uri="{FF2B5EF4-FFF2-40B4-BE49-F238E27FC236}">
                <a16:creationId xmlns:a16="http://schemas.microsoft.com/office/drawing/2014/main" id="{3031B980-B23A-40D1-ADFE-BBBAD3EE0CB2}"/>
              </a:ext>
            </a:extLst>
          </p:cNvPr>
          <p:cNvSpPr txBox="1"/>
          <p:nvPr/>
        </p:nvSpPr>
        <p:spPr>
          <a:xfrm>
            <a:off x="4363527" y="2562714"/>
            <a:ext cx="657600" cy="369332"/>
          </a:xfrm>
          <a:prstGeom prst="rect">
            <a:avLst/>
          </a:prstGeom>
          <a:solidFill>
            <a:schemeClr val="accent4">
              <a:lumMod val="75000"/>
            </a:schemeClr>
          </a:solidFill>
          <a:ln>
            <a:solidFill>
              <a:schemeClr val="tx1"/>
            </a:solidFill>
          </a:ln>
        </p:spPr>
        <p:txBody>
          <a:bodyPr wrap="square" rtlCol="0">
            <a:spAutoFit/>
          </a:bodyPr>
          <a:lstStyle/>
          <a:p>
            <a:r>
              <a:rPr lang="en-US" dirty="0"/>
              <a:t>100</a:t>
            </a:r>
          </a:p>
        </p:txBody>
      </p:sp>
      <p:sp>
        <p:nvSpPr>
          <p:cNvPr id="25" name="TextBox 24">
            <a:extLst>
              <a:ext uri="{FF2B5EF4-FFF2-40B4-BE49-F238E27FC236}">
                <a16:creationId xmlns:a16="http://schemas.microsoft.com/office/drawing/2014/main" id="{13EFD803-ACF1-4555-B014-2ADBD8C8B078}"/>
              </a:ext>
            </a:extLst>
          </p:cNvPr>
          <p:cNvSpPr txBox="1"/>
          <p:nvPr/>
        </p:nvSpPr>
        <p:spPr>
          <a:xfrm>
            <a:off x="1912307" y="3795011"/>
            <a:ext cx="671186" cy="369332"/>
          </a:xfrm>
          <a:prstGeom prst="rect">
            <a:avLst/>
          </a:prstGeom>
          <a:solidFill>
            <a:schemeClr val="accent4">
              <a:lumMod val="75000"/>
            </a:schemeClr>
          </a:solidFill>
          <a:ln>
            <a:solidFill>
              <a:schemeClr val="tx1"/>
            </a:solidFill>
          </a:ln>
        </p:spPr>
        <p:txBody>
          <a:bodyPr wrap="square" rtlCol="0">
            <a:spAutoFit/>
          </a:bodyPr>
          <a:lstStyle/>
          <a:p>
            <a:r>
              <a:rPr lang="en-US" dirty="0"/>
              <a:t>950</a:t>
            </a:r>
          </a:p>
        </p:txBody>
      </p:sp>
      <p:sp>
        <p:nvSpPr>
          <p:cNvPr id="26" name="TextBox 25">
            <a:extLst>
              <a:ext uri="{FF2B5EF4-FFF2-40B4-BE49-F238E27FC236}">
                <a16:creationId xmlns:a16="http://schemas.microsoft.com/office/drawing/2014/main" id="{07EEED2D-0501-4AD3-930E-BF37F7EB8D9E}"/>
              </a:ext>
            </a:extLst>
          </p:cNvPr>
          <p:cNvSpPr txBox="1"/>
          <p:nvPr/>
        </p:nvSpPr>
        <p:spPr>
          <a:xfrm>
            <a:off x="2247900" y="4653691"/>
            <a:ext cx="762000" cy="369332"/>
          </a:xfrm>
          <a:prstGeom prst="rect">
            <a:avLst/>
          </a:prstGeom>
          <a:solidFill>
            <a:schemeClr val="accent4">
              <a:lumMod val="75000"/>
            </a:schemeClr>
          </a:solidFill>
          <a:ln>
            <a:solidFill>
              <a:schemeClr val="tx1"/>
            </a:solidFill>
          </a:ln>
        </p:spPr>
        <p:txBody>
          <a:bodyPr wrap="square" rtlCol="0">
            <a:spAutoFit/>
          </a:bodyPr>
          <a:lstStyle/>
          <a:p>
            <a:r>
              <a:rPr lang="en-US" dirty="0"/>
              <a:t>2050</a:t>
            </a:r>
          </a:p>
        </p:txBody>
      </p:sp>
      <p:sp>
        <p:nvSpPr>
          <p:cNvPr id="27" name="TextBox 26">
            <a:extLst>
              <a:ext uri="{FF2B5EF4-FFF2-40B4-BE49-F238E27FC236}">
                <a16:creationId xmlns:a16="http://schemas.microsoft.com/office/drawing/2014/main" id="{24401BEA-D1D0-438F-9042-F375863156B9}"/>
              </a:ext>
            </a:extLst>
          </p:cNvPr>
          <p:cNvSpPr txBox="1"/>
          <p:nvPr/>
        </p:nvSpPr>
        <p:spPr>
          <a:xfrm>
            <a:off x="990600" y="5403891"/>
            <a:ext cx="1015562" cy="646331"/>
          </a:xfrm>
          <a:prstGeom prst="rect">
            <a:avLst/>
          </a:prstGeom>
          <a:solidFill>
            <a:schemeClr val="accent4">
              <a:lumMod val="75000"/>
            </a:schemeClr>
          </a:solidFill>
          <a:ln>
            <a:solidFill>
              <a:schemeClr val="tx1"/>
            </a:solidFill>
          </a:ln>
        </p:spPr>
        <p:txBody>
          <a:bodyPr wrap="square" rtlCol="0">
            <a:spAutoFit/>
          </a:bodyPr>
          <a:lstStyle/>
          <a:p>
            <a:r>
              <a:rPr lang="en-US" dirty="0"/>
              <a:t>A= 950 B= 2050</a:t>
            </a:r>
          </a:p>
        </p:txBody>
      </p:sp>
      <p:sp>
        <p:nvSpPr>
          <p:cNvPr id="28" name="TextBox 27">
            <a:extLst>
              <a:ext uri="{FF2B5EF4-FFF2-40B4-BE49-F238E27FC236}">
                <a16:creationId xmlns:a16="http://schemas.microsoft.com/office/drawing/2014/main" id="{75C7539E-14D8-4A7A-BAAE-9AE188E8009C}"/>
              </a:ext>
            </a:extLst>
          </p:cNvPr>
          <p:cNvSpPr txBox="1"/>
          <p:nvPr/>
        </p:nvSpPr>
        <p:spPr>
          <a:xfrm>
            <a:off x="4267202" y="5152164"/>
            <a:ext cx="762000" cy="369332"/>
          </a:xfrm>
          <a:prstGeom prst="rect">
            <a:avLst/>
          </a:prstGeom>
          <a:solidFill>
            <a:schemeClr val="accent4">
              <a:lumMod val="75000"/>
            </a:schemeClr>
          </a:solidFill>
          <a:ln>
            <a:solidFill>
              <a:schemeClr val="tx1"/>
            </a:solidFill>
          </a:ln>
        </p:spPr>
        <p:txBody>
          <a:bodyPr wrap="square" rtlCol="0">
            <a:spAutoFit/>
          </a:bodyPr>
          <a:lstStyle/>
          <a:p>
            <a:r>
              <a:rPr lang="en-US" dirty="0"/>
              <a:t>2100</a:t>
            </a:r>
          </a:p>
        </p:txBody>
      </p:sp>
      <p:sp>
        <p:nvSpPr>
          <p:cNvPr id="30" name="TextBox 29">
            <a:extLst>
              <a:ext uri="{FF2B5EF4-FFF2-40B4-BE49-F238E27FC236}">
                <a16:creationId xmlns:a16="http://schemas.microsoft.com/office/drawing/2014/main" id="{1EDA6F97-68BB-4DEB-B9E4-C660EB833C02}"/>
              </a:ext>
            </a:extLst>
          </p:cNvPr>
          <p:cNvSpPr txBox="1"/>
          <p:nvPr/>
        </p:nvSpPr>
        <p:spPr>
          <a:xfrm>
            <a:off x="3746369" y="5648070"/>
            <a:ext cx="762000" cy="369332"/>
          </a:xfrm>
          <a:prstGeom prst="rect">
            <a:avLst/>
          </a:prstGeom>
          <a:solidFill>
            <a:schemeClr val="accent4">
              <a:lumMod val="75000"/>
            </a:schemeClr>
          </a:solidFill>
          <a:ln>
            <a:solidFill>
              <a:schemeClr val="tx1"/>
            </a:solidFill>
          </a:ln>
        </p:spPr>
        <p:txBody>
          <a:bodyPr wrap="square" rtlCol="0">
            <a:spAutoFit/>
          </a:bodyPr>
          <a:lstStyle/>
          <a:p>
            <a:r>
              <a:rPr lang="en-US" dirty="0"/>
              <a:t>2100</a:t>
            </a:r>
          </a:p>
        </p:txBody>
      </p:sp>
      <p:sp>
        <p:nvSpPr>
          <p:cNvPr id="31" name="TextBox 30">
            <a:extLst>
              <a:ext uri="{FF2B5EF4-FFF2-40B4-BE49-F238E27FC236}">
                <a16:creationId xmlns:a16="http://schemas.microsoft.com/office/drawing/2014/main" id="{66385BEA-5E8F-4F5E-99A4-3C1189F6F925}"/>
              </a:ext>
            </a:extLst>
          </p:cNvPr>
          <p:cNvSpPr txBox="1"/>
          <p:nvPr/>
        </p:nvSpPr>
        <p:spPr>
          <a:xfrm>
            <a:off x="5546455" y="5575729"/>
            <a:ext cx="1015562" cy="646331"/>
          </a:xfrm>
          <a:prstGeom prst="rect">
            <a:avLst/>
          </a:prstGeom>
          <a:solidFill>
            <a:schemeClr val="accent4">
              <a:lumMod val="75000"/>
            </a:schemeClr>
          </a:solidFill>
          <a:ln>
            <a:solidFill>
              <a:schemeClr val="tx1"/>
            </a:solidFill>
          </a:ln>
        </p:spPr>
        <p:txBody>
          <a:bodyPr wrap="square" rtlCol="0">
            <a:spAutoFit/>
          </a:bodyPr>
          <a:lstStyle/>
          <a:p>
            <a:r>
              <a:rPr lang="en-US" dirty="0"/>
              <a:t>A= 950 B= 2100</a:t>
            </a:r>
          </a:p>
        </p:txBody>
      </p:sp>
      <p:sp>
        <p:nvSpPr>
          <p:cNvPr id="32" name="TextBox 31">
            <a:extLst>
              <a:ext uri="{FF2B5EF4-FFF2-40B4-BE49-F238E27FC236}">
                <a16:creationId xmlns:a16="http://schemas.microsoft.com/office/drawing/2014/main" id="{CB780078-D836-4F57-92E2-8A314592E3AC}"/>
              </a:ext>
            </a:extLst>
          </p:cNvPr>
          <p:cNvSpPr txBox="1"/>
          <p:nvPr/>
        </p:nvSpPr>
        <p:spPr>
          <a:xfrm>
            <a:off x="3677727" y="2179096"/>
            <a:ext cx="762000" cy="369332"/>
          </a:xfrm>
          <a:prstGeom prst="rect">
            <a:avLst/>
          </a:prstGeom>
          <a:solidFill>
            <a:schemeClr val="accent4">
              <a:lumMod val="75000"/>
            </a:schemeClr>
          </a:solidFill>
          <a:ln>
            <a:solidFill>
              <a:schemeClr val="tx1"/>
            </a:solidFill>
          </a:ln>
        </p:spPr>
        <p:txBody>
          <a:bodyPr wrap="square" rtlCol="0">
            <a:spAutoFit/>
          </a:bodyPr>
          <a:lstStyle/>
          <a:p>
            <a:r>
              <a:rPr lang="en-US" dirty="0"/>
              <a:t>1000</a:t>
            </a:r>
          </a:p>
        </p:txBody>
      </p:sp>
      <p:sp>
        <p:nvSpPr>
          <p:cNvPr id="33" name="TextBox 32">
            <a:extLst>
              <a:ext uri="{FF2B5EF4-FFF2-40B4-BE49-F238E27FC236}">
                <a16:creationId xmlns:a16="http://schemas.microsoft.com/office/drawing/2014/main" id="{8505798E-25FF-4B2F-BC44-41184A854C91}"/>
              </a:ext>
            </a:extLst>
          </p:cNvPr>
          <p:cNvSpPr txBox="1"/>
          <p:nvPr/>
        </p:nvSpPr>
        <p:spPr>
          <a:xfrm>
            <a:off x="3549734" y="3584843"/>
            <a:ext cx="769067" cy="369332"/>
          </a:xfrm>
          <a:prstGeom prst="rect">
            <a:avLst/>
          </a:prstGeom>
          <a:solidFill>
            <a:schemeClr val="accent4">
              <a:lumMod val="75000"/>
            </a:schemeClr>
          </a:solidFill>
          <a:ln>
            <a:solidFill>
              <a:schemeClr val="tx1"/>
            </a:solidFill>
          </a:ln>
        </p:spPr>
        <p:txBody>
          <a:bodyPr wrap="square" rtlCol="0">
            <a:spAutoFit/>
          </a:bodyPr>
          <a:lstStyle/>
          <a:p>
            <a:r>
              <a:rPr lang="en-US" dirty="0"/>
              <a:t>2000</a:t>
            </a:r>
          </a:p>
        </p:txBody>
      </p:sp>
      <p:sp>
        <p:nvSpPr>
          <p:cNvPr id="34" name="TextBox 33">
            <a:extLst>
              <a:ext uri="{FF2B5EF4-FFF2-40B4-BE49-F238E27FC236}">
                <a16:creationId xmlns:a16="http://schemas.microsoft.com/office/drawing/2014/main" id="{42B70A28-6D0F-4C23-B87F-995DA80E0AE1}"/>
              </a:ext>
            </a:extLst>
          </p:cNvPr>
          <p:cNvSpPr txBox="1"/>
          <p:nvPr/>
        </p:nvSpPr>
        <p:spPr>
          <a:xfrm>
            <a:off x="2240833" y="4212624"/>
            <a:ext cx="769067" cy="369332"/>
          </a:xfrm>
          <a:prstGeom prst="rect">
            <a:avLst/>
          </a:prstGeom>
          <a:solidFill>
            <a:schemeClr val="accent4">
              <a:lumMod val="75000"/>
            </a:schemeClr>
          </a:solidFill>
          <a:ln>
            <a:solidFill>
              <a:schemeClr val="tx1"/>
            </a:solidFill>
          </a:ln>
        </p:spPr>
        <p:txBody>
          <a:bodyPr wrap="square" rtlCol="0">
            <a:spAutoFit/>
          </a:bodyPr>
          <a:lstStyle/>
          <a:p>
            <a:r>
              <a:rPr lang="en-US" dirty="0"/>
              <a:t>2000</a:t>
            </a:r>
          </a:p>
        </p:txBody>
      </p:sp>
      <p:sp>
        <p:nvSpPr>
          <p:cNvPr id="22" name="TextBox 21">
            <a:extLst>
              <a:ext uri="{FF2B5EF4-FFF2-40B4-BE49-F238E27FC236}">
                <a16:creationId xmlns:a16="http://schemas.microsoft.com/office/drawing/2014/main" id="{09C68A5E-7A38-4914-98FE-E0042269C0B9}"/>
              </a:ext>
            </a:extLst>
          </p:cNvPr>
          <p:cNvSpPr txBox="1"/>
          <p:nvPr/>
        </p:nvSpPr>
        <p:spPr>
          <a:xfrm>
            <a:off x="2294864" y="1953281"/>
            <a:ext cx="671186" cy="369332"/>
          </a:xfrm>
          <a:prstGeom prst="rect">
            <a:avLst/>
          </a:prstGeom>
          <a:solidFill>
            <a:schemeClr val="accent4">
              <a:lumMod val="75000"/>
            </a:schemeClr>
          </a:solidFill>
          <a:ln>
            <a:solidFill>
              <a:schemeClr val="tx1"/>
            </a:solidFill>
          </a:ln>
        </p:spPr>
        <p:txBody>
          <a:bodyPr wrap="square" rtlCol="0">
            <a:spAutoFit/>
          </a:bodyPr>
          <a:lstStyle/>
          <a:p>
            <a:r>
              <a:rPr lang="en-US" dirty="0"/>
              <a:t>950</a:t>
            </a:r>
          </a:p>
        </p:txBody>
      </p:sp>
    </p:spTree>
    <p:extLst>
      <p:ext uri="{BB962C8B-B14F-4D97-AF65-F5344CB8AC3E}">
        <p14:creationId xmlns:p14="http://schemas.microsoft.com/office/powerpoint/2010/main" val="1965965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4" presetClass="entr" presetSubtype="16" fill="hold" grpId="0" nodeType="clickEffect">
                                  <p:stCondLst>
                                    <p:cond delay="0"/>
                                  </p:stCondLst>
                                  <p:childTnLst>
                                    <p:set>
                                      <p:cBhvr>
                                        <p:cTn id="58" dur="1" fill="hold">
                                          <p:stCondLst>
                                            <p:cond delay="0"/>
                                          </p:stCondLst>
                                        </p:cTn>
                                        <p:tgtEl>
                                          <p:spTgt spid="4"/>
                                        </p:tgtEl>
                                        <p:attrNameLst>
                                          <p:attrName>style.visibility</p:attrName>
                                        </p:attrNameLst>
                                      </p:cBhvr>
                                      <p:to>
                                        <p:strVal val="visible"/>
                                      </p:to>
                                    </p:set>
                                    <p:animEffect transition="in" filter="box(in)">
                                      <p:cBhvr>
                                        <p:cTn id="5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0" grpId="0" animBg="1"/>
      <p:bldP spid="21" grpId="0" animBg="1"/>
      <p:bldP spid="23" grpId="0" animBg="1"/>
      <p:bldP spid="25" grpId="0" animBg="1"/>
      <p:bldP spid="26" grpId="0" animBg="1"/>
      <p:bldP spid="27" grpId="0" animBg="1"/>
      <p:bldP spid="28" grpId="0" animBg="1"/>
      <p:bldP spid="30" grpId="0" animBg="1"/>
      <p:bldP spid="31" grpId="0" animBg="1"/>
      <p:bldP spid="32" grpId="0" animBg="1"/>
      <p:bldP spid="33" grpId="0" animBg="1"/>
      <p:bldP spid="34" grpId="0" animBg="1"/>
      <p:bldP spid="2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88DEA-13D6-4BCB-BBC5-E28101107C5A}"/>
              </a:ext>
            </a:extLst>
          </p:cNvPr>
          <p:cNvSpPr>
            <a:spLocks noGrp="1"/>
          </p:cNvSpPr>
          <p:nvPr>
            <p:ph type="title"/>
          </p:nvPr>
        </p:nvSpPr>
        <p:spPr/>
        <p:txBody>
          <a:bodyPr/>
          <a:lstStyle/>
          <a:p>
            <a:r>
              <a:rPr lang="en-US" dirty="0"/>
              <a:t>Schedules</a:t>
            </a:r>
          </a:p>
        </p:txBody>
      </p:sp>
      <p:sp>
        <p:nvSpPr>
          <p:cNvPr id="3" name="Content Placeholder 2">
            <a:extLst>
              <a:ext uri="{FF2B5EF4-FFF2-40B4-BE49-F238E27FC236}">
                <a16:creationId xmlns:a16="http://schemas.microsoft.com/office/drawing/2014/main" id="{A81C3881-A62C-4DB1-BDBD-70DA947C42E2}"/>
              </a:ext>
            </a:extLst>
          </p:cNvPr>
          <p:cNvSpPr>
            <a:spLocks noGrp="1"/>
          </p:cNvSpPr>
          <p:nvPr>
            <p:ph sz="quarter" idx="1"/>
          </p:nvPr>
        </p:nvSpPr>
        <p:spPr/>
        <p:txBody>
          <a:bodyPr>
            <a:normAutofit/>
          </a:bodyPr>
          <a:lstStyle/>
          <a:p>
            <a:r>
              <a:rPr lang="en-US" dirty="0"/>
              <a:t>The execution sequences are called schedules. </a:t>
            </a:r>
          </a:p>
          <a:p>
            <a:r>
              <a:rPr lang="en-US" dirty="0"/>
              <a:t>They represent the chronological order in which instructions are executed in the system. </a:t>
            </a:r>
          </a:p>
          <a:p>
            <a:r>
              <a:rPr lang="en-US" dirty="0"/>
              <a:t>Clearly, a schedule for a set of transactions must consist of all instructions of those transactions, and must preserve the order in which the instructions appear in each individual transaction</a:t>
            </a:r>
            <a:r>
              <a:rPr lang="en-US" dirty="0" smtClean="0"/>
              <a:t>.</a:t>
            </a:r>
          </a:p>
          <a:p>
            <a:pPr fontAlgn="base"/>
            <a:r>
              <a:rPr lang="en-US" sz="2800" dirty="0"/>
              <a:t>A schedule is the order in which the operations of multiple transactions appear for execution.</a:t>
            </a:r>
          </a:p>
          <a:p>
            <a:pPr fontAlgn="base"/>
            <a:r>
              <a:rPr lang="en-US" sz="2800" dirty="0"/>
              <a:t>Serial schedules are always consistent and Non-serial schedules are not always consistent.</a:t>
            </a:r>
          </a:p>
          <a:p>
            <a:endParaRPr lang="en-US" dirty="0"/>
          </a:p>
        </p:txBody>
      </p:sp>
      <p:sp>
        <p:nvSpPr>
          <p:cNvPr id="5" name="Footer Placeholder 4">
            <a:extLst>
              <a:ext uri="{FF2B5EF4-FFF2-40B4-BE49-F238E27FC236}">
                <a16:creationId xmlns:a16="http://schemas.microsoft.com/office/drawing/2014/main" id="{D0B6F6C2-2842-49E7-A762-D57336CBC3CE}"/>
              </a:ext>
            </a:extLst>
          </p:cNvPr>
          <p:cNvSpPr txBox="1">
            <a:spLocks/>
          </p:cNvSpPr>
          <p:nvPr/>
        </p:nvSpPr>
        <p:spPr>
          <a:xfrm>
            <a:off x="0" y="115091"/>
            <a:ext cx="9144000"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Transactions</a:t>
            </a:r>
          </a:p>
        </p:txBody>
      </p:sp>
      <p:sp>
        <p:nvSpPr>
          <p:cNvPr id="7" name="TextBox 6">
            <a:extLst>
              <a:ext uri="{FF2B5EF4-FFF2-40B4-BE49-F238E27FC236}">
                <a16:creationId xmlns:a16="http://schemas.microsoft.com/office/drawing/2014/main" id="{9C79844C-778C-4B80-89B0-D3AD98B3FDD3}"/>
              </a:ext>
            </a:extLst>
          </p:cNvPr>
          <p:cNvSpPr txBox="1"/>
          <p:nvPr/>
        </p:nvSpPr>
        <p:spPr>
          <a:xfrm>
            <a:off x="1676400" y="63963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extLst>
      <p:ext uri="{BB962C8B-B14F-4D97-AF65-F5344CB8AC3E}">
        <p14:creationId xmlns:p14="http://schemas.microsoft.com/office/powerpoint/2010/main" val="16475748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6F8BD-6E1C-4F76-BE30-6B4EC02A5153}"/>
              </a:ext>
            </a:extLst>
          </p:cNvPr>
          <p:cNvSpPr>
            <a:spLocks noGrp="1"/>
          </p:cNvSpPr>
          <p:nvPr>
            <p:ph type="title"/>
          </p:nvPr>
        </p:nvSpPr>
        <p:spPr/>
        <p:txBody>
          <a:bodyPr/>
          <a:lstStyle/>
          <a:p>
            <a:r>
              <a:rPr lang="en-US" dirty="0"/>
              <a:t>Serial Schedules</a:t>
            </a:r>
          </a:p>
        </p:txBody>
      </p:sp>
      <p:sp>
        <p:nvSpPr>
          <p:cNvPr id="3" name="Content Placeholder 2">
            <a:extLst>
              <a:ext uri="{FF2B5EF4-FFF2-40B4-BE49-F238E27FC236}">
                <a16:creationId xmlns:a16="http://schemas.microsoft.com/office/drawing/2014/main" id="{AC5BF4BF-648C-4F77-8E6F-776DE390B9BE}"/>
              </a:ext>
            </a:extLst>
          </p:cNvPr>
          <p:cNvSpPr>
            <a:spLocks noGrp="1"/>
          </p:cNvSpPr>
          <p:nvPr>
            <p:ph sz="quarter" idx="1"/>
          </p:nvPr>
        </p:nvSpPr>
        <p:spPr/>
        <p:txBody>
          <a:bodyPr>
            <a:normAutofit/>
          </a:bodyPr>
          <a:lstStyle/>
          <a:p>
            <a:pPr algn="l" fontAlgn="base"/>
            <a:r>
              <a:rPr lang="en-US" b="0" i="0" dirty="0">
                <a:effectLst/>
                <a:latin typeface="Arimo"/>
              </a:rPr>
              <a:t>In serial schedules,</a:t>
            </a:r>
          </a:p>
          <a:p>
            <a:pPr lvl="1" fontAlgn="base">
              <a:buFont typeface="Arial" panose="020B0604020202020204" pitchFamily="34" charset="0"/>
              <a:buChar char="•"/>
            </a:pPr>
            <a:r>
              <a:rPr lang="en-US" b="0" i="0" dirty="0">
                <a:solidFill>
                  <a:schemeClr val="tx1"/>
                </a:solidFill>
                <a:effectLst/>
                <a:latin typeface="Arimo"/>
              </a:rPr>
              <a:t>All the transactions execute serially one after the other.</a:t>
            </a:r>
          </a:p>
          <a:p>
            <a:pPr lvl="1" fontAlgn="base">
              <a:buFont typeface="Arial" panose="020B0604020202020204" pitchFamily="34" charset="0"/>
              <a:buChar char="•"/>
            </a:pPr>
            <a:r>
              <a:rPr lang="en-US" b="0" i="0" dirty="0">
                <a:solidFill>
                  <a:schemeClr val="tx1"/>
                </a:solidFill>
                <a:effectLst/>
                <a:latin typeface="Arimo"/>
              </a:rPr>
              <a:t>When one transaction executes, no other transaction is allowed to execute.</a:t>
            </a:r>
          </a:p>
          <a:p>
            <a:r>
              <a:rPr lang="en-US" dirty="0"/>
              <a:t>Schedule 1 and 2 are serial schedules</a:t>
            </a:r>
            <a:r>
              <a:rPr lang="en-US" dirty="0" smtClean="0"/>
              <a:t>. Both are consistent. </a:t>
            </a:r>
            <a:endParaRPr lang="en-US" dirty="0"/>
          </a:p>
          <a:p>
            <a:r>
              <a:rPr lang="en-US" dirty="0"/>
              <a:t>Each serial schedule consists of a sequence of instructions from various transactions, where the instructions belonging to one single transaction appear together in that schedule</a:t>
            </a:r>
          </a:p>
          <a:p>
            <a:pPr algn="l" fontAlgn="base">
              <a:buFont typeface="Arial" panose="020B0604020202020204" pitchFamily="34" charset="0"/>
              <a:buChar char="•"/>
            </a:pPr>
            <a:endParaRPr lang="en-US" b="0" i="0" dirty="0">
              <a:solidFill>
                <a:srgbClr val="303030"/>
              </a:solidFill>
              <a:effectLst/>
              <a:latin typeface="Arimo"/>
            </a:endParaRPr>
          </a:p>
          <a:p>
            <a:endParaRPr lang="en-US" dirty="0"/>
          </a:p>
        </p:txBody>
      </p:sp>
      <p:sp>
        <p:nvSpPr>
          <p:cNvPr id="5" name="Footer Placeholder 4">
            <a:extLst>
              <a:ext uri="{FF2B5EF4-FFF2-40B4-BE49-F238E27FC236}">
                <a16:creationId xmlns:a16="http://schemas.microsoft.com/office/drawing/2014/main" id="{55ED386C-14B2-44E3-B0AB-E20BBECE58A3}"/>
              </a:ext>
            </a:extLst>
          </p:cNvPr>
          <p:cNvSpPr txBox="1">
            <a:spLocks/>
          </p:cNvSpPr>
          <p:nvPr/>
        </p:nvSpPr>
        <p:spPr>
          <a:xfrm>
            <a:off x="0" y="105152"/>
            <a:ext cx="9144000"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Transactions</a:t>
            </a:r>
          </a:p>
        </p:txBody>
      </p:sp>
      <p:sp>
        <p:nvSpPr>
          <p:cNvPr id="7" name="TextBox 6">
            <a:extLst>
              <a:ext uri="{FF2B5EF4-FFF2-40B4-BE49-F238E27FC236}">
                <a16:creationId xmlns:a16="http://schemas.microsoft.com/office/drawing/2014/main" id="{54802006-9BCC-4B35-8162-E4D0C3FA66F1}"/>
              </a:ext>
            </a:extLst>
          </p:cNvPr>
          <p:cNvSpPr txBox="1"/>
          <p:nvPr/>
        </p:nvSpPr>
        <p:spPr>
          <a:xfrm>
            <a:off x="1676400" y="63963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extLst>
      <p:ext uri="{BB962C8B-B14F-4D97-AF65-F5344CB8AC3E}">
        <p14:creationId xmlns:p14="http://schemas.microsoft.com/office/powerpoint/2010/main" val="6743849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8D3A8-E9AD-41AF-8C07-93879D3A0A1F}"/>
              </a:ext>
            </a:extLst>
          </p:cNvPr>
          <p:cNvSpPr>
            <a:spLocks noGrp="1"/>
          </p:cNvSpPr>
          <p:nvPr>
            <p:ph type="title"/>
          </p:nvPr>
        </p:nvSpPr>
        <p:spPr/>
        <p:txBody>
          <a:bodyPr/>
          <a:lstStyle/>
          <a:p>
            <a:r>
              <a:rPr lang="en-US" dirty="0"/>
              <a:t>Non- Serial Schedules</a:t>
            </a:r>
          </a:p>
        </p:txBody>
      </p:sp>
      <p:sp>
        <p:nvSpPr>
          <p:cNvPr id="3" name="Content Placeholder 2">
            <a:extLst>
              <a:ext uri="{FF2B5EF4-FFF2-40B4-BE49-F238E27FC236}">
                <a16:creationId xmlns:a16="http://schemas.microsoft.com/office/drawing/2014/main" id="{559C246A-8C50-4C08-9194-049443AD5982}"/>
              </a:ext>
            </a:extLst>
          </p:cNvPr>
          <p:cNvSpPr>
            <a:spLocks noGrp="1"/>
          </p:cNvSpPr>
          <p:nvPr>
            <p:ph sz="quarter" idx="1"/>
          </p:nvPr>
        </p:nvSpPr>
        <p:spPr/>
        <p:txBody>
          <a:bodyPr/>
          <a:lstStyle/>
          <a:p>
            <a:pPr algn="l" fontAlgn="base"/>
            <a:r>
              <a:rPr lang="en-US" b="0" i="0" dirty="0">
                <a:solidFill>
                  <a:srgbClr val="303030"/>
                </a:solidFill>
                <a:effectLst/>
                <a:latin typeface="Arimo"/>
              </a:rPr>
              <a:t>In non-serial schedules,</a:t>
            </a:r>
          </a:p>
          <a:p>
            <a:pPr lvl="1" fontAlgn="base">
              <a:buFont typeface="Arial" panose="020B0604020202020204" pitchFamily="34" charset="0"/>
              <a:buChar char="•"/>
            </a:pPr>
            <a:r>
              <a:rPr lang="en-US" b="0" i="0" dirty="0">
                <a:solidFill>
                  <a:srgbClr val="303030"/>
                </a:solidFill>
                <a:effectLst/>
                <a:latin typeface="Arimo"/>
              </a:rPr>
              <a:t>Multiple transactions execute concurrently.</a:t>
            </a:r>
          </a:p>
          <a:p>
            <a:pPr lvl="1" fontAlgn="base">
              <a:buFont typeface="Arial" panose="020B0604020202020204" pitchFamily="34" charset="0"/>
              <a:buChar char="•"/>
            </a:pPr>
            <a:r>
              <a:rPr lang="en-US" b="0" i="0" dirty="0">
                <a:solidFill>
                  <a:srgbClr val="303030"/>
                </a:solidFill>
                <a:effectLst/>
                <a:latin typeface="Arimo"/>
              </a:rPr>
              <a:t>Operations of all the transactions are inter leaved or mixed with each other</a:t>
            </a:r>
            <a:r>
              <a:rPr lang="en-US" b="0" i="0" dirty="0" smtClean="0">
                <a:solidFill>
                  <a:srgbClr val="303030"/>
                </a:solidFill>
                <a:effectLst/>
                <a:latin typeface="Arimo"/>
              </a:rPr>
              <a:t>.</a:t>
            </a:r>
          </a:p>
          <a:p>
            <a:pPr fontAlgn="base">
              <a:buFont typeface="Arial" panose="020B0604020202020204" pitchFamily="34" charset="0"/>
              <a:buChar char="•"/>
            </a:pPr>
            <a:r>
              <a:rPr lang="en-US" dirty="0" smtClean="0">
                <a:solidFill>
                  <a:srgbClr val="303030"/>
                </a:solidFill>
                <a:latin typeface="Arimo"/>
              </a:rPr>
              <a:t>Schedule 3 and 4 are non-serial schedules</a:t>
            </a:r>
          </a:p>
          <a:p>
            <a:pPr fontAlgn="base">
              <a:buFont typeface="Arial" panose="020B0604020202020204" pitchFamily="34" charset="0"/>
              <a:buChar char="•"/>
            </a:pPr>
            <a:r>
              <a:rPr lang="en-US" b="0" i="0" dirty="0" smtClean="0">
                <a:solidFill>
                  <a:srgbClr val="303030"/>
                </a:solidFill>
                <a:effectLst/>
                <a:latin typeface="Arimo"/>
              </a:rPr>
              <a:t>Schedule 3 is consistent</a:t>
            </a:r>
          </a:p>
          <a:p>
            <a:pPr fontAlgn="base">
              <a:buFont typeface="Arial" panose="020B0604020202020204" pitchFamily="34" charset="0"/>
              <a:buChar char="•"/>
            </a:pPr>
            <a:r>
              <a:rPr lang="en-US" dirty="0" smtClean="0">
                <a:solidFill>
                  <a:srgbClr val="303030"/>
                </a:solidFill>
                <a:latin typeface="Arimo"/>
              </a:rPr>
              <a:t>Schedule 4 is not consistent</a:t>
            </a:r>
          </a:p>
          <a:p>
            <a:pPr fontAlgn="base">
              <a:buFont typeface="Arial" panose="020B0604020202020204" pitchFamily="34" charset="0"/>
              <a:buChar char="•"/>
            </a:pPr>
            <a:r>
              <a:rPr lang="en-US" b="0" i="0" dirty="0" smtClean="0">
                <a:solidFill>
                  <a:srgbClr val="303030"/>
                </a:solidFill>
                <a:effectLst/>
                <a:latin typeface="Arimo"/>
              </a:rPr>
              <a:t>Therefore, non-serial schedules are not always consistent</a:t>
            </a:r>
            <a:endParaRPr lang="en-US" b="0" i="0" dirty="0">
              <a:solidFill>
                <a:srgbClr val="303030"/>
              </a:solidFill>
              <a:effectLst/>
              <a:latin typeface="Arimo"/>
            </a:endParaRPr>
          </a:p>
          <a:p>
            <a:pPr marL="0" indent="0" algn="l" fontAlgn="base">
              <a:buNone/>
            </a:pPr>
            <a:endParaRPr lang="en-US" b="0" i="0" dirty="0">
              <a:solidFill>
                <a:srgbClr val="303030"/>
              </a:solidFill>
              <a:effectLst/>
              <a:latin typeface="Arimo"/>
            </a:endParaRPr>
          </a:p>
          <a:p>
            <a:pPr algn="l" fontAlgn="base">
              <a:buFont typeface="Arial" panose="020B0604020202020204" pitchFamily="34" charset="0"/>
              <a:buChar char="•"/>
            </a:pPr>
            <a:endParaRPr lang="en-US" b="0" i="0" dirty="0">
              <a:solidFill>
                <a:srgbClr val="303030"/>
              </a:solidFill>
              <a:effectLst/>
              <a:latin typeface="Arimo"/>
            </a:endParaRPr>
          </a:p>
          <a:p>
            <a:endParaRPr lang="en-US" dirty="0"/>
          </a:p>
        </p:txBody>
      </p:sp>
      <p:sp>
        <p:nvSpPr>
          <p:cNvPr id="5" name="Footer Placeholder 4">
            <a:extLst>
              <a:ext uri="{FF2B5EF4-FFF2-40B4-BE49-F238E27FC236}">
                <a16:creationId xmlns:a16="http://schemas.microsoft.com/office/drawing/2014/main" id="{2EA3DA5C-3905-4F69-A78E-A86198C91D5D}"/>
              </a:ext>
            </a:extLst>
          </p:cNvPr>
          <p:cNvSpPr txBox="1">
            <a:spLocks/>
          </p:cNvSpPr>
          <p:nvPr/>
        </p:nvSpPr>
        <p:spPr>
          <a:xfrm>
            <a:off x="0" y="105152"/>
            <a:ext cx="9144000"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Transactions</a:t>
            </a:r>
          </a:p>
        </p:txBody>
      </p:sp>
      <p:sp>
        <p:nvSpPr>
          <p:cNvPr id="7" name="TextBox 6">
            <a:extLst>
              <a:ext uri="{FF2B5EF4-FFF2-40B4-BE49-F238E27FC236}">
                <a16:creationId xmlns:a16="http://schemas.microsoft.com/office/drawing/2014/main" id="{95921474-FFE2-4C09-BFA0-0D6EF1FEB9BE}"/>
              </a:ext>
            </a:extLst>
          </p:cNvPr>
          <p:cNvSpPr txBox="1"/>
          <p:nvPr/>
        </p:nvSpPr>
        <p:spPr>
          <a:xfrm>
            <a:off x="1676400" y="63963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extLst>
      <p:ext uri="{BB962C8B-B14F-4D97-AF65-F5344CB8AC3E}">
        <p14:creationId xmlns:p14="http://schemas.microsoft.com/office/powerpoint/2010/main" val="12391599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B2621-451F-41FC-9004-5A350F3B669A}"/>
              </a:ext>
            </a:extLst>
          </p:cNvPr>
          <p:cNvSpPr>
            <a:spLocks noGrp="1"/>
          </p:cNvSpPr>
          <p:nvPr>
            <p:ph type="title"/>
          </p:nvPr>
        </p:nvSpPr>
        <p:spPr/>
        <p:txBody>
          <a:bodyPr/>
          <a:lstStyle/>
          <a:p>
            <a:r>
              <a:rPr lang="en-US" dirty="0"/>
              <a:t>Schedule1			Schedule 3</a:t>
            </a:r>
          </a:p>
        </p:txBody>
      </p:sp>
      <p:sp>
        <p:nvSpPr>
          <p:cNvPr id="3" name="Content Placeholder 2">
            <a:extLst>
              <a:ext uri="{FF2B5EF4-FFF2-40B4-BE49-F238E27FC236}">
                <a16:creationId xmlns:a16="http://schemas.microsoft.com/office/drawing/2014/main" id="{F5FA10F6-5791-4BC5-BCC8-00AB0F6413E0}"/>
              </a:ext>
            </a:extLst>
          </p:cNvPr>
          <p:cNvSpPr>
            <a:spLocks noGrp="1"/>
          </p:cNvSpPr>
          <p:nvPr>
            <p:ph sz="quarter" idx="1"/>
          </p:nvPr>
        </p:nvSpPr>
        <p:spPr/>
        <p:txBody>
          <a:bodyPr/>
          <a:lstStyle/>
          <a:p>
            <a:endParaRPr lang="en-US" dirty="0"/>
          </a:p>
        </p:txBody>
      </p:sp>
      <p:pic>
        <p:nvPicPr>
          <p:cNvPr id="4" name="Picture 3">
            <a:extLst>
              <a:ext uri="{FF2B5EF4-FFF2-40B4-BE49-F238E27FC236}">
                <a16:creationId xmlns:a16="http://schemas.microsoft.com/office/drawing/2014/main" id="{6EDEFDAA-2B04-4FAB-9DCA-C4CB69690A39}"/>
              </a:ext>
            </a:extLst>
          </p:cNvPr>
          <p:cNvPicPr>
            <a:picLocks noChangeAspect="1"/>
          </p:cNvPicPr>
          <p:nvPr/>
        </p:nvPicPr>
        <p:blipFill>
          <a:blip r:embed="rId2"/>
          <a:stretch>
            <a:fillRect/>
          </a:stretch>
        </p:blipFill>
        <p:spPr>
          <a:xfrm>
            <a:off x="304800" y="1051560"/>
            <a:ext cx="3979727" cy="4587240"/>
          </a:xfrm>
          <a:prstGeom prst="rect">
            <a:avLst/>
          </a:prstGeom>
        </p:spPr>
      </p:pic>
      <p:pic>
        <p:nvPicPr>
          <p:cNvPr id="5" name="Picture 4">
            <a:extLst>
              <a:ext uri="{FF2B5EF4-FFF2-40B4-BE49-F238E27FC236}">
                <a16:creationId xmlns:a16="http://schemas.microsoft.com/office/drawing/2014/main" id="{517B22B9-E01C-4109-8E45-1B91605F20D1}"/>
              </a:ext>
            </a:extLst>
          </p:cNvPr>
          <p:cNvPicPr>
            <a:picLocks noChangeAspect="1"/>
          </p:cNvPicPr>
          <p:nvPr/>
        </p:nvPicPr>
        <p:blipFill>
          <a:blip r:embed="rId3"/>
          <a:stretch>
            <a:fillRect/>
          </a:stretch>
        </p:blipFill>
        <p:spPr>
          <a:xfrm>
            <a:off x="4538870" y="1143000"/>
            <a:ext cx="4147930" cy="4495800"/>
          </a:xfrm>
          <a:prstGeom prst="rect">
            <a:avLst/>
          </a:prstGeom>
        </p:spPr>
      </p:pic>
      <p:sp>
        <p:nvSpPr>
          <p:cNvPr id="7" name="Footer Placeholder 4">
            <a:extLst>
              <a:ext uri="{FF2B5EF4-FFF2-40B4-BE49-F238E27FC236}">
                <a16:creationId xmlns:a16="http://schemas.microsoft.com/office/drawing/2014/main" id="{B73BBE09-1E26-4693-8DAB-2D5F132D1F23}"/>
              </a:ext>
            </a:extLst>
          </p:cNvPr>
          <p:cNvSpPr txBox="1">
            <a:spLocks/>
          </p:cNvSpPr>
          <p:nvPr/>
        </p:nvSpPr>
        <p:spPr>
          <a:xfrm>
            <a:off x="0" y="105152"/>
            <a:ext cx="9144000"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Transactions</a:t>
            </a:r>
          </a:p>
        </p:txBody>
      </p:sp>
      <p:sp>
        <p:nvSpPr>
          <p:cNvPr id="9" name="TextBox 8">
            <a:extLst>
              <a:ext uri="{FF2B5EF4-FFF2-40B4-BE49-F238E27FC236}">
                <a16:creationId xmlns:a16="http://schemas.microsoft.com/office/drawing/2014/main" id="{A60BB65A-DAD0-464C-A6C0-55599FEC5597}"/>
              </a:ext>
            </a:extLst>
          </p:cNvPr>
          <p:cNvSpPr txBox="1"/>
          <p:nvPr/>
        </p:nvSpPr>
        <p:spPr>
          <a:xfrm>
            <a:off x="1676400" y="63963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extLst>
      <p:ext uri="{BB962C8B-B14F-4D97-AF65-F5344CB8AC3E}">
        <p14:creationId xmlns:p14="http://schemas.microsoft.com/office/powerpoint/2010/main" val="25181749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transaction?</a:t>
            </a:r>
          </a:p>
        </p:txBody>
      </p:sp>
      <p:sp>
        <p:nvSpPr>
          <p:cNvPr id="3" name="Content Placeholder 2"/>
          <p:cNvSpPr>
            <a:spLocks noGrp="1"/>
          </p:cNvSpPr>
          <p:nvPr>
            <p:ph sz="quarter" idx="1"/>
          </p:nvPr>
        </p:nvSpPr>
        <p:spPr/>
        <p:txBody>
          <a:bodyPr/>
          <a:lstStyle/>
          <a:p>
            <a:r>
              <a:rPr lang="en-US" dirty="0"/>
              <a:t>Collections of operations that form a single logical unit of work are called transactions.</a:t>
            </a:r>
          </a:p>
          <a:p>
            <a:r>
              <a:rPr lang="en-US" dirty="0"/>
              <a:t>A transaction is a unit of program execution that accesses and possibly updates various data items.</a:t>
            </a:r>
          </a:p>
          <a:p>
            <a:r>
              <a:rPr lang="en-US" dirty="0"/>
              <a:t>Initiated by SQL or C++ or Java with embedded database accesses in JDBC or ODBC.</a:t>
            </a:r>
          </a:p>
          <a:p>
            <a:r>
              <a:rPr lang="en-US" dirty="0"/>
              <a:t> Begin transaction</a:t>
            </a:r>
          </a:p>
          <a:p>
            <a:pPr>
              <a:buNone/>
            </a:pPr>
            <a:r>
              <a:rPr lang="en-US" dirty="0"/>
              <a:t>            transaction operations</a:t>
            </a:r>
          </a:p>
          <a:p>
            <a:pPr>
              <a:buNone/>
            </a:pPr>
            <a:r>
              <a:rPr lang="en-US" dirty="0"/>
              <a:t>    End transaction</a:t>
            </a:r>
          </a:p>
          <a:p>
            <a:r>
              <a:rPr lang="en-US" dirty="0"/>
              <a:t>This collection of steps must appear to the user as a single, indivisible unit</a:t>
            </a:r>
          </a:p>
          <a:p>
            <a:endParaRPr lang="en-US" dirty="0"/>
          </a:p>
        </p:txBody>
      </p:sp>
      <p:sp>
        <p:nvSpPr>
          <p:cNvPr id="5" name="Footer Placeholder 4">
            <a:extLst>
              <a:ext uri="{FF2B5EF4-FFF2-40B4-BE49-F238E27FC236}">
                <a16:creationId xmlns:a16="http://schemas.microsoft.com/office/drawing/2014/main" id="{83C96DDD-EBF1-40AE-8F75-00BB8533007F}"/>
              </a:ext>
            </a:extLst>
          </p:cNvPr>
          <p:cNvSpPr txBox="1">
            <a:spLocks/>
          </p:cNvSpPr>
          <p:nvPr/>
        </p:nvSpPr>
        <p:spPr>
          <a:xfrm>
            <a:off x="0" y="105152"/>
            <a:ext cx="9144000"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Transactions</a:t>
            </a:r>
          </a:p>
        </p:txBody>
      </p:sp>
      <p:sp>
        <p:nvSpPr>
          <p:cNvPr id="7" name="TextBox 6">
            <a:extLst>
              <a:ext uri="{FF2B5EF4-FFF2-40B4-BE49-F238E27FC236}">
                <a16:creationId xmlns:a16="http://schemas.microsoft.com/office/drawing/2014/main" id="{FB28A976-07BE-496E-8188-C2CE502B2C96}"/>
              </a:ext>
            </a:extLst>
          </p:cNvPr>
          <p:cNvSpPr txBox="1"/>
          <p:nvPr/>
        </p:nvSpPr>
        <p:spPr>
          <a:xfrm>
            <a:off x="1676400" y="63963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ACID properties of a Transaction</a:t>
            </a:r>
          </a:p>
        </p:txBody>
      </p:sp>
      <p:sp>
        <p:nvSpPr>
          <p:cNvPr id="3" name="Content Placeholder 2"/>
          <p:cNvSpPr>
            <a:spLocks noGrp="1"/>
          </p:cNvSpPr>
          <p:nvPr>
            <p:ph sz="quarter" idx="1"/>
          </p:nvPr>
        </p:nvSpPr>
        <p:spPr/>
        <p:txBody>
          <a:bodyPr>
            <a:normAutofit fontScale="92500" lnSpcReduction="10000"/>
          </a:bodyPr>
          <a:lstStyle/>
          <a:p>
            <a:r>
              <a:rPr lang="en-US" dirty="0">
                <a:solidFill>
                  <a:srgbClr val="C00000"/>
                </a:solidFill>
              </a:rPr>
              <a:t>A</a:t>
            </a:r>
            <a:r>
              <a:rPr lang="en-US" dirty="0"/>
              <a:t>tomicity :- Either all operations of the transaction are reflected properly in the database, or none are. </a:t>
            </a:r>
          </a:p>
          <a:p>
            <a:r>
              <a:rPr lang="en-US" dirty="0">
                <a:solidFill>
                  <a:srgbClr val="C00000"/>
                </a:solidFill>
              </a:rPr>
              <a:t>C</a:t>
            </a:r>
            <a:r>
              <a:rPr lang="en-US" dirty="0"/>
              <a:t>onsistency :- Execution of a transaction in isolation (that is, with no other transaction executing concurrently) preserves the consistency of the database. </a:t>
            </a:r>
          </a:p>
          <a:p>
            <a:r>
              <a:rPr lang="en-US" dirty="0">
                <a:solidFill>
                  <a:srgbClr val="C00000"/>
                </a:solidFill>
              </a:rPr>
              <a:t>I</a:t>
            </a:r>
            <a:r>
              <a:rPr lang="en-US" dirty="0"/>
              <a:t>solation :- Even though multiple transactions may execute concurrently, the system guarantees that, for every pair of transactions Ti and Tj , it appears to Ti that either Tj finished execution before Ti started or Tj started execution after Ti finished. Thus, each transaction is unaware of other transactions executing concurrently in the system. </a:t>
            </a:r>
          </a:p>
          <a:p>
            <a:r>
              <a:rPr lang="en-US" dirty="0">
                <a:solidFill>
                  <a:srgbClr val="C00000"/>
                </a:solidFill>
              </a:rPr>
              <a:t>D</a:t>
            </a:r>
            <a:r>
              <a:rPr lang="en-US" dirty="0"/>
              <a:t>urability. :- After a transaction completes successfully, the changes it has made to the database persist, even if there are system failures.</a:t>
            </a:r>
          </a:p>
        </p:txBody>
      </p:sp>
      <p:sp>
        <p:nvSpPr>
          <p:cNvPr id="5" name="Footer Placeholder 4">
            <a:extLst>
              <a:ext uri="{FF2B5EF4-FFF2-40B4-BE49-F238E27FC236}">
                <a16:creationId xmlns:a16="http://schemas.microsoft.com/office/drawing/2014/main" id="{478B63BF-8DF2-4B8C-B32A-82B96D13DFFA}"/>
              </a:ext>
            </a:extLst>
          </p:cNvPr>
          <p:cNvSpPr txBox="1">
            <a:spLocks/>
          </p:cNvSpPr>
          <p:nvPr/>
        </p:nvSpPr>
        <p:spPr>
          <a:xfrm>
            <a:off x="0" y="115091"/>
            <a:ext cx="9144000"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Transactions</a:t>
            </a:r>
          </a:p>
        </p:txBody>
      </p:sp>
      <p:sp>
        <p:nvSpPr>
          <p:cNvPr id="7" name="TextBox 6">
            <a:extLst>
              <a:ext uri="{FF2B5EF4-FFF2-40B4-BE49-F238E27FC236}">
                <a16:creationId xmlns:a16="http://schemas.microsoft.com/office/drawing/2014/main" id="{CCF1A585-F30C-43DF-BB3B-D746AA65ECD4}"/>
              </a:ext>
            </a:extLst>
          </p:cNvPr>
          <p:cNvSpPr txBox="1"/>
          <p:nvPr/>
        </p:nvSpPr>
        <p:spPr>
          <a:xfrm>
            <a:off x="1676400" y="63963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Ensuring ACID properties</a:t>
            </a:r>
          </a:p>
        </p:txBody>
      </p:sp>
      <p:sp>
        <p:nvSpPr>
          <p:cNvPr id="3" name="Content Placeholder 2"/>
          <p:cNvSpPr>
            <a:spLocks noGrp="1"/>
          </p:cNvSpPr>
          <p:nvPr>
            <p:ph sz="quarter" idx="1"/>
          </p:nvPr>
        </p:nvSpPr>
        <p:spPr/>
        <p:txBody>
          <a:bodyPr>
            <a:normAutofit/>
          </a:bodyPr>
          <a:lstStyle/>
          <a:p>
            <a:r>
              <a:rPr lang="en-US" dirty="0">
                <a:solidFill>
                  <a:srgbClr val="C00000"/>
                </a:solidFill>
              </a:rPr>
              <a:t>Ensuring consistency </a:t>
            </a:r>
            <a:r>
              <a:rPr lang="en-US" dirty="0"/>
              <a:t>for an individual transaction is the responsibility of </a:t>
            </a:r>
            <a:r>
              <a:rPr lang="en-US" dirty="0">
                <a:solidFill>
                  <a:srgbClr val="C00000"/>
                </a:solidFill>
              </a:rPr>
              <a:t>the application programmer </a:t>
            </a:r>
            <a:r>
              <a:rPr lang="en-US" dirty="0"/>
              <a:t>who codes the transaction.</a:t>
            </a:r>
          </a:p>
          <a:p>
            <a:r>
              <a:rPr lang="en-US" dirty="0">
                <a:solidFill>
                  <a:srgbClr val="C00000"/>
                </a:solidFill>
              </a:rPr>
              <a:t>Ensuring atomicity </a:t>
            </a:r>
            <a:r>
              <a:rPr lang="en-US" dirty="0"/>
              <a:t>is the responsibility of  a component of the database called the </a:t>
            </a:r>
            <a:r>
              <a:rPr lang="en-US" dirty="0">
                <a:solidFill>
                  <a:srgbClr val="C00000"/>
                </a:solidFill>
              </a:rPr>
              <a:t>recovery system</a:t>
            </a:r>
          </a:p>
          <a:p>
            <a:r>
              <a:rPr lang="en-US" dirty="0">
                <a:solidFill>
                  <a:srgbClr val="C00000"/>
                </a:solidFill>
              </a:rPr>
              <a:t>Ensuring durability </a:t>
            </a:r>
            <a:r>
              <a:rPr lang="en-US" dirty="0"/>
              <a:t>is the responsibility of a component of the database called the </a:t>
            </a:r>
            <a:r>
              <a:rPr lang="en-US" dirty="0">
                <a:solidFill>
                  <a:srgbClr val="C00000"/>
                </a:solidFill>
              </a:rPr>
              <a:t>recovery system</a:t>
            </a:r>
          </a:p>
          <a:p>
            <a:r>
              <a:rPr lang="en-US" dirty="0">
                <a:solidFill>
                  <a:srgbClr val="C00000"/>
                </a:solidFill>
              </a:rPr>
              <a:t>Ensuring the isolation </a:t>
            </a:r>
            <a:r>
              <a:rPr lang="en-US" dirty="0"/>
              <a:t>property is the responsibility of a component of the database system called the </a:t>
            </a:r>
            <a:r>
              <a:rPr lang="en-US" dirty="0">
                <a:solidFill>
                  <a:srgbClr val="C00000"/>
                </a:solidFill>
              </a:rPr>
              <a:t>concurrency-control system</a:t>
            </a:r>
          </a:p>
          <a:p>
            <a:endParaRPr lang="en-US" dirty="0"/>
          </a:p>
        </p:txBody>
      </p:sp>
      <p:sp>
        <p:nvSpPr>
          <p:cNvPr id="5" name="Footer Placeholder 4">
            <a:extLst>
              <a:ext uri="{FF2B5EF4-FFF2-40B4-BE49-F238E27FC236}">
                <a16:creationId xmlns:a16="http://schemas.microsoft.com/office/drawing/2014/main" id="{D87549E1-E862-429E-B295-37699D09A010}"/>
              </a:ext>
            </a:extLst>
          </p:cNvPr>
          <p:cNvSpPr txBox="1">
            <a:spLocks/>
          </p:cNvSpPr>
          <p:nvPr/>
        </p:nvSpPr>
        <p:spPr>
          <a:xfrm>
            <a:off x="0" y="115091"/>
            <a:ext cx="9144000"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Transactions</a:t>
            </a:r>
          </a:p>
        </p:txBody>
      </p:sp>
      <p:sp>
        <p:nvSpPr>
          <p:cNvPr id="7" name="TextBox 6">
            <a:extLst>
              <a:ext uri="{FF2B5EF4-FFF2-40B4-BE49-F238E27FC236}">
                <a16:creationId xmlns:a16="http://schemas.microsoft.com/office/drawing/2014/main" id="{E6A0D32C-DD9E-4986-A0C2-B1EF1433CA3D}"/>
              </a:ext>
            </a:extLst>
          </p:cNvPr>
          <p:cNvSpPr txBox="1"/>
          <p:nvPr/>
        </p:nvSpPr>
        <p:spPr>
          <a:xfrm>
            <a:off x="1676400" y="63963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Simple Transaction Model</a:t>
            </a:r>
          </a:p>
        </p:txBody>
      </p:sp>
      <p:sp>
        <p:nvSpPr>
          <p:cNvPr id="3" name="Content Placeholder 2"/>
          <p:cNvSpPr>
            <a:spLocks noGrp="1"/>
          </p:cNvSpPr>
          <p:nvPr>
            <p:ph sz="quarter" idx="1"/>
          </p:nvPr>
        </p:nvSpPr>
        <p:spPr/>
        <p:txBody>
          <a:bodyPr/>
          <a:lstStyle/>
          <a:p>
            <a:r>
              <a:rPr lang="en-US" dirty="0"/>
              <a:t>A simple bank application consisting of several accounts and a set of transactions that access and update those accounts.</a:t>
            </a:r>
          </a:p>
          <a:p>
            <a:r>
              <a:rPr lang="en-US" dirty="0"/>
              <a:t>Transactions access data using two operations: </a:t>
            </a:r>
          </a:p>
          <a:p>
            <a:pPr lvl="1"/>
            <a:r>
              <a:rPr lang="en-US" dirty="0"/>
              <a:t>read(X), which transfers the data item X from the database to a variable.</a:t>
            </a:r>
          </a:p>
          <a:p>
            <a:pPr lvl="1"/>
            <a:r>
              <a:rPr lang="en-US" dirty="0"/>
              <a:t>write(X), which transfers the value in the variable X in the main-memory buffer of the transaction that executed the write to the data item X in the database.</a:t>
            </a:r>
          </a:p>
        </p:txBody>
      </p:sp>
      <p:sp>
        <p:nvSpPr>
          <p:cNvPr id="5" name="Footer Placeholder 4">
            <a:extLst>
              <a:ext uri="{FF2B5EF4-FFF2-40B4-BE49-F238E27FC236}">
                <a16:creationId xmlns:a16="http://schemas.microsoft.com/office/drawing/2014/main" id="{B9B2FA7B-401B-4706-A89C-E70635B620B5}"/>
              </a:ext>
            </a:extLst>
          </p:cNvPr>
          <p:cNvSpPr txBox="1">
            <a:spLocks/>
          </p:cNvSpPr>
          <p:nvPr/>
        </p:nvSpPr>
        <p:spPr>
          <a:xfrm>
            <a:off x="0" y="115091"/>
            <a:ext cx="9144000"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Transactions</a:t>
            </a:r>
          </a:p>
        </p:txBody>
      </p:sp>
      <p:sp>
        <p:nvSpPr>
          <p:cNvPr id="7" name="TextBox 6">
            <a:extLst>
              <a:ext uri="{FF2B5EF4-FFF2-40B4-BE49-F238E27FC236}">
                <a16:creationId xmlns:a16="http://schemas.microsoft.com/office/drawing/2014/main" id="{1AC16A2E-52F1-40A1-BDF0-CD1D2059C519}"/>
              </a:ext>
            </a:extLst>
          </p:cNvPr>
          <p:cNvSpPr txBox="1"/>
          <p:nvPr/>
        </p:nvSpPr>
        <p:spPr>
          <a:xfrm>
            <a:off x="1676400" y="63963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Simple Transaction Model</a:t>
            </a:r>
          </a:p>
        </p:txBody>
      </p:sp>
      <p:sp>
        <p:nvSpPr>
          <p:cNvPr id="3" name="Content Placeholder 2"/>
          <p:cNvSpPr>
            <a:spLocks noGrp="1"/>
          </p:cNvSpPr>
          <p:nvPr>
            <p:ph sz="quarter" idx="1"/>
          </p:nvPr>
        </p:nvSpPr>
        <p:spPr/>
        <p:txBody>
          <a:bodyPr/>
          <a:lstStyle/>
          <a:p>
            <a:r>
              <a:rPr lang="en-US" dirty="0"/>
              <a:t>Let Ti be a transaction that transfers $50 from account A to account B. This transaction can be defined as: </a:t>
            </a:r>
          </a:p>
          <a:p>
            <a:pPr lvl="1">
              <a:buNone/>
            </a:pPr>
            <a:r>
              <a:rPr lang="en-US" dirty="0"/>
              <a:t>	</a:t>
            </a:r>
            <a:r>
              <a:rPr lang="en-US" dirty="0">
                <a:solidFill>
                  <a:srgbClr val="C00000"/>
                </a:solidFill>
              </a:rPr>
              <a:t>Ti : read(A); </a:t>
            </a:r>
          </a:p>
          <a:p>
            <a:pPr lvl="1">
              <a:buNone/>
            </a:pPr>
            <a:r>
              <a:rPr lang="en-US" dirty="0">
                <a:solidFill>
                  <a:srgbClr val="C00000"/>
                </a:solidFill>
              </a:rPr>
              <a:t>	A := A − 50; </a:t>
            </a:r>
          </a:p>
          <a:p>
            <a:pPr lvl="1">
              <a:buNone/>
            </a:pPr>
            <a:r>
              <a:rPr lang="en-US" dirty="0">
                <a:solidFill>
                  <a:srgbClr val="C00000"/>
                </a:solidFill>
              </a:rPr>
              <a:t>	write(A); </a:t>
            </a:r>
          </a:p>
          <a:p>
            <a:pPr lvl="1">
              <a:buNone/>
            </a:pPr>
            <a:r>
              <a:rPr lang="en-US" dirty="0">
                <a:solidFill>
                  <a:srgbClr val="C00000"/>
                </a:solidFill>
              </a:rPr>
              <a:t>	read(B); </a:t>
            </a:r>
          </a:p>
          <a:p>
            <a:pPr lvl="1">
              <a:buNone/>
            </a:pPr>
            <a:r>
              <a:rPr lang="en-US" dirty="0">
                <a:solidFill>
                  <a:srgbClr val="C00000"/>
                </a:solidFill>
              </a:rPr>
              <a:t>	B := B + 50; </a:t>
            </a:r>
          </a:p>
          <a:p>
            <a:pPr lvl="1">
              <a:buNone/>
            </a:pPr>
            <a:r>
              <a:rPr lang="en-US" dirty="0">
                <a:solidFill>
                  <a:srgbClr val="C00000"/>
                </a:solidFill>
              </a:rPr>
              <a:t>	write(B).</a:t>
            </a:r>
          </a:p>
          <a:p>
            <a:pPr lvl="1">
              <a:buNone/>
            </a:pPr>
            <a:endParaRPr lang="en-US" dirty="0">
              <a:solidFill>
                <a:srgbClr val="C00000"/>
              </a:solidFill>
            </a:endParaRPr>
          </a:p>
        </p:txBody>
      </p:sp>
      <p:sp>
        <p:nvSpPr>
          <p:cNvPr id="5" name="Footer Placeholder 4">
            <a:extLst>
              <a:ext uri="{FF2B5EF4-FFF2-40B4-BE49-F238E27FC236}">
                <a16:creationId xmlns:a16="http://schemas.microsoft.com/office/drawing/2014/main" id="{155DE9D7-7A0A-4B8C-A427-F4162B7B5964}"/>
              </a:ext>
            </a:extLst>
          </p:cNvPr>
          <p:cNvSpPr txBox="1">
            <a:spLocks/>
          </p:cNvSpPr>
          <p:nvPr/>
        </p:nvSpPr>
        <p:spPr>
          <a:xfrm>
            <a:off x="0" y="115091"/>
            <a:ext cx="9144000"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Transactions</a:t>
            </a:r>
          </a:p>
        </p:txBody>
      </p:sp>
      <p:sp>
        <p:nvSpPr>
          <p:cNvPr id="7" name="TextBox 6">
            <a:extLst>
              <a:ext uri="{FF2B5EF4-FFF2-40B4-BE49-F238E27FC236}">
                <a16:creationId xmlns:a16="http://schemas.microsoft.com/office/drawing/2014/main" id="{9A5F1869-3691-40C9-A7D3-8D939F408F5F}"/>
              </a:ext>
            </a:extLst>
          </p:cNvPr>
          <p:cNvSpPr txBox="1"/>
          <p:nvPr/>
        </p:nvSpPr>
        <p:spPr>
          <a:xfrm>
            <a:off x="1676400" y="63963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Transaction Model - states</a:t>
            </a:r>
            <a:endParaRPr lang="en-IN" dirty="0"/>
          </a:p>
        </p:txBody>
      </p:sp>
      <p:sp>
        <p:nvSpPr>
          <p:cNvPr id="3" name="Content Placeholder 2"/>
          <p:cNvSpPr>
            <a:spLocks noGrp="1"/>
          </p:cNvSpPr>
          <p:nvPr>
            <p:ph sz="quarter" idx="1"/>
          </p:nvPr>
        </p:nvSpPr>
        <p:spPr/>
        <p:txBody>
          <a:bodyPr/>
          <a:lstStyle/>
          <a:p>
            <a:endParaRPr lang="en-IN"/>
          </a:p>
        </p:txBody>
      </p:sp>
      <p:pic>
        <p:nvPicPr>
          <p:cNvPr id="1026" name="Picture 2"/>
          <p:cNvPicPr>
            <a:picLocks noChangeAspect="1" noChangeArrowheads="1"/>
          </p:cNvPicPr>
          <p:nvPr/>
        </p:nvPicPr>
        <p:blipFill>
          <a:blip r:embed="rId2"/>
          <a:srcRect/>
          <a:stretch>
            <a:fillRect/>
          </a:stretch>
        </p:blipFill>
        <p:spPr bwMode="auto">
          <a:xfrm>
            <a:off x="238962" y="1218240"/>
            <a:ext cx="8654498" cy="4549793"/>
          </a:xfrm>
          <a:prstGeom prst="rect">
            <a:avLst/>
          </a:prstGeom>
          <a:noFill/>
          <a:ln w="9525">
            <a:noFill/>
            <a:miter lim="800000"/>
            <a:headEnd/>
            <a:tailEnd/>
          </a:ln>
          <a:effectLst/>
        </p:spPr>
      </p:pic>
      <p:sp>
        <p:nvSpPr>
          <p:cNvPr id="4" name="Footer Placeholder 4">
            <a:extLst>
              <a:ext uri="{FF2B5EF4-FFF2-40B4-BE49-F238E27FC236}">
                <a16:creationId xmlns:a16="http://schemas.microsoft.com/office/drawing/2014/main" id="{6AB60A44-8293-4B6A-9705-2F836099E3FD}"/>
              </a:ext>
            </a:extLst>
          </p:cNvPr>
          <p:cNvSpPr txBox="1">
            <a:spLocks/>
          </p:cNvSpPr>
          <p:nvPr/>
        </p:nvSpPr>
        <p:spPr>
          <a:xfrm>
            <a:off x="0" y="115091"/>
            <a:ext cx="9144000"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Transactions</a:t>
            </a:r>
          </a:p>
        </p:txBody>
      </p:sp>
      <p:sp>
        <p:nvSpPr>
          <p:cNvPr id="6" name="TextBox 5">
            <a:extLst>
              <a:ext uri="{FF2B5EF4-FFF2-40B4-BE49-F238E27FC236}">
                <a16:creationId xmlns:a16="http://schemas.microsoft.com/office/drawing/2014/main" id="{23E10384-FD9E-4C5A-9561-9146E1DE4230}"/>
              </a:ext>
            </a:extLst>
          </p:cNvPr>
          <p:cNvSpPr txBox="1"/>
          <p:nvPr/>
        </p:nvSpPr>
        <p:spPr>
          <a:xfrm>
            <a:off x="1676400" y="63963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Transaction Model - states</a:t>
            </a:r>
            <a:endParaRPr lang="en-IN" dirty="0"/>
          </a:p>
        </p:txBody>
      </p:sp>
      <p:sp>
        <p:nvSpPr>
          <p:cNvPr id="3" name="Content Placeholder 2"/>
          <p:cNvSpPr>
            <a:spLocks noGrp="1"/>
          </p:cNvSpPr>
          <p:nvPr>
            <p:ph sz="quarter" idx="1"/>
          </p:nvPr>
        </p:nvSpPr>
        <p:spPr/>
        <p:txBody>
          <a:bodyPr>
            <a:normAutofit lnSpcReduction="10000"/>
          </a:bodyPr>
          <a:lstStyle/>
          <a:p>
            <a:r>
              <a:rPr lang="en-IN" b="1" dirty="0"/>
              <a:t>Active, the initial state; the transaction stays in this state while it is executing.</a:t>
            </a:r>
          </a:p>
          <a:p>
            <a:r>
              <a:rPr lang="en-IN" b="1" dirty="0"/>
              <a:t>Partially committed, after the final statement has been executed.</a:t>
            </a:r>
          </a:p>
          <a:p>
            <a:r>
              <a:rPr lang="en-IN" b="1" dirty="0"/>
              <a:t>Failed, after the discovery that normal execution can no longer proceed.</a:t>
            </a:r>
          </a:p>
          <a:p>
            <a:r>
              <a:rPr lang="en-IN" b="1" dirty="0"/>
              <a:t>Aborted, after the transaction has been rolled back and the database has been </a:t>
            </a:r>
            <a:r>
              <a:rPr lang="en-IN" dirty="0"/>
              <a:t>restored to its state prior to the start of the transaction.</a:t>
            </a:r>
          </a:p>
          <a:p>
            <a:r>
              <a:rPr lang="en-IN" b="1" dirty="0"/>
              <a:t>Committed, after successful completion.</a:t>
            </a:r>
          </a:p>
          <a:p>
            <a:r>
              <a:rPr lang="en-IN" dirty="0"/>
              <a:t>A transaction is said to have </a:t>
            </a:r>
            <a:r>
              <a:rPr lang="en-IN" b="1" dirty="0"/>
              <a:t>terminated if it has either committed or aborted.</a:t>
            </a:r>
            <a:endParaRPr lang="en-IN" dirty="0"/>
          </a:p>
        </p:txBody>
      </p:sp>
      <p:sp>
        <p:nvSpPr>
          <p:cNvPr id="5" name="Footer Placeholder 4">
            <a:extLst>
              <a:ext uri="{FF2B5EF4-FFF2-40B4-BE49-F238E27FC236}">
                <a16:creationId xmlns:a16="http://schemas.microsoft.com/office/drawing/2014/main" id="{26F24459-DC04-41AA-9C23-70FA6CD725A6}"/>
              </a:ext>
            </a:extLst>
          </p:cNvPr>
          <p:cNvSpPr txBox="1">
            <a:spLocks/>
          </p:cNvSpPr>
          <p:nvPr/>
        </p:nvSpPr>
        <p:spPr>
          <a:xfrm>
            <a:off x="0" y="115091"/>
            <a:ext cx="9144000"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Transactions</a:t>
            </a:r>
          </a:p>
        </p:txBody>
      </p:sp>
      <p:sp>
        <p:nvSpPr>
          <p:cNvPr id="7" name="TextBox 6">
            <a:extLst>
              <a:ext uri="{FF2B5EF4-FFF2-40B4-BE49-F238E27FC236}">
                <a16:creationId xmlns:a16="http://schemas.microsoft.com/office/drawing/2014/main" id="{752CF161-0392-492A-82FB-CF57050785B5}"/>
              </a:ext>
            </a:extLst>
          </p:cNvPr>
          <p:cNvSpPr txBox="1"/>
          <p:nvPr/>
        </p:nvSpPr>
        <p:spPr>
          <a:xfrm>
            <a:off x="1676400" y="63963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endParaRPr lang="en-IN" dirty="0"/>
          </a:p>
        </p:txBody>
      </p:sp>
      <p:sp>
        <p:nvSpPr>
          <p:cNvPr id="3" name="Content Placeholder 2"/>
          <p:cNvSpPr>
            <a:spLocks noGrp="1"/>
          </p:cNvSpPr>
          <p:nvPr>
            <p:ph sz="quarter" idx="1"/>
          </p:nvPr>
        </p:nvSpPr>
        <p:spPr>
          <a:xfrm>
            <a:off x="457200" y="1143000"/>
            <a:ext cx="3429000" cy="4724400"/>
          </a:xfrm>
        </p:spPr>
        <p:txBody>
          <a:bodyPr>
            <a:normAutofit/>
          </a:bodyPr>
          <a:lstStyle/>
          <a:p>
            <a:r>
              <a:rPr lang="en-IN" b="1" u="sng" dirty="0"/>
              <a:t>Transaction </a:t>
            </a:r>
            <a:r>
              <a:rPr lang="en-IN" b="1" i="1" u="sng" dirty="0"/>
              <a:t>T1 transfers $50 from account A to account B.</a:t>
            </a:r>
          </a:p>
          <a:p>
            <a:pPr>
              <a:buNone/>
            </a:pPr>
            <a:r>
              <a:rPr lang="en-IN" i="1" dirty="0">
                <a:solidFill>
                  <a:srgbClr val="C00000"/>
                </a:solidFill>
              </a:rPr>
              <a:t>    T1: read(A);</a:t>
            </a:r>
          </a:p>
          <a:p>
            <a:pPr>
              <a:buNone/>
            </a:pPr>
            <a:r>
              <a:rPr lang="en-IN" i="1" dirty="0">
                <a:solidFill>
                  <a:srgbClr val="C00000"/>
                </a:solidFill>
              </a:rPr>
              <a:t>	A := A − 50;</a:t>
            </a:r>
          </a:p>
          <a:p>
            <a:pPr>
              <a:buNone/>
            </a:pPr>
            <a:r>
              <a:rPr lang="en-IN" dirty="0">
                <a:solidFill>
                  <a:srgbClr val="C00000"/>
                </a:solidFill>
              </a:rPr>
              <a:t>	write(</a:t>
            </a:r>
            <a:r>
              <a:rPr lang="en-IN" i="1" dirty="0">
                <a:solidFill>
                  <a:srgbClr val="C00000"/>
                </a:solidFill>
              </a:rPr>
              <a:t>A);</a:t>
            </a:r>
          </a:p>
          <a:p>
            <a:pPr>
              <a:buNone/>
            </a:pPr>
            <a:r>
              <a:rPr lang="en-IN" dirty="0">
                <a:solidFill>
                  <a:srgbClr val="C00000"/>
                </a:solidFill>
              </a:rPr>
              <a:t>	read(</a:t>
            </a:r>
            <a:r>
              <a:rPr lang="en-IN" i="1" dirty="0">
                <a:solidFill>
                  <a:srgbClr val="C00000"/>
                </a:solidFill>
              </a:rPr>
              <a:t>B);</a:t>
            </a:r>
          </a:p>
          <a:p>
            <a:pPr>
              <a:buNone/>
            </a:pPr>
            <a:r>
              <a:rPr lang="en-IN" i="1" dirty="0">
                <a:solidFill>
                  <a:srgbClr val="C00000"/>
                </a:solidFill>
              </a:rPr>
              <a:t>	B := B + 50;</a:t>
            </a:r>
          </a:p>
          <a:p>
            <a:pPr>
              <a:buNone/>
            </a:pPr>
            <a:r>
              <a:rPr lang="en-IN" dirty="0">
                <a:solidFill>
                  <a:srgbClr val="C00000"/>
                </a:solidFill>
              </a:rPr>
              <a:t>	write(</a:t>
            </a:r>
            <a:r>
              <a:rPr lang="en-IN" i="1" dirty="0">
                <a:solidFill>
                  <a:srgbClr val="C00000"/>
                </a:solidFill>
              </a:rPr>
              <a:t>B).</a:t>
            </a:r>
          </a:p>
          <a:p>
            <a:pPr>
              <a:buNone/>
            </a:pPr>
            <a:endParaRPr lang="en-IN" dirty="0"/>
          </a:p>
        </p:txBody>
      </p:sp>
      <p:sp>
        <p:nvSpPr>
          <p:cNvPr id="4" name="Content Placeholder 2"/>
          <p:cNvSpPr txBox="1">
            <a:spLocks/>
          </p:cNvSpPr>
          <p:nvPr/>
        </p:nvSpPr>
        <p:spPr>
          <a:xfrm>
            <a:off x="4495800" y="1219200"/>
            <a:ext cx="4648200" cy="4648200"/>
          </a:xfrm>
          <a:prstGeom prst="rect">
            <a:avLst/>
          </a:prstGeom>
        </p:spPr>
        <p:txBody>
          <a:bodyPr vert="horz">
            <a:normAutofit lnSpcReduction="10000"/>
          </a:bodyPr>
          <a:lstStyle/>
          <a:p>
            <a:pPr marL="274320" lvl="0" indent="-274320">
              <a:spcBef>
                <a:spcPts val="600"/>
              </a:spcBef>
              <a:buClr>
                <a:schemeClr val="accent1"/>
              </a:buClr>
              <a:buSzPct val="76000"/>
              <a:buFont typeface="Wingdings 3"/>
              <a:buChar char=""/>
            </a:pPr>
            <a:r>
              <a:rPr lang="en-IN" sz="2800" b="1" u="sng" dirty="0"/>
              <a:t>Transaction </a:t>
            </a:r>
            <a:r>
              <a:rPr lang="en-IN" sz="2800" b="1" i="1" u="sng" dirty="0"/>
              <a:t>T2 transfers 10 percent of the balance from account A to account B.</a:t>
            </a:r>
          </a:p>
          <a:p>
            <a:r>
              <a:rPr lang="en-IN" sz="2800" i="1" dirty="0">
                <a:solidFill>
                  <a:srgbClr val="C00000"/>
                </a:solidFill>
              </a:rPr>
              <a:t>	T2: read(A);</a:t>
            </a:r>
          </a:p>
          <a:p>
            <a:r>
              <a:rPr lang="en-IN" sz="2800" i="1" dirty="0">
                <a:solidFill>
                  <a:srgbClr val="C00000"/>
                </a:solidFill>
              </a:rPr>
              <a:t>	temp := A * 0.1;</a:t>
            </a:r>
          </a:p>
          <a:p>
            <a:r>
              <a:rPr lang="en-IN" sz="2800" i="1" dirty="0">
                <a:solidFill>
                  <a:srgbClr val="C00000"/>
                </a:solidFill>
              </a:rPr>
              <a:t>	A := A − temp;</a:t>
            </a:r>
          </a:p>
          <a:p>
            <a:r>
              <a:rPr lang="en-IN" sz="2800" dirty="0">
                <a:solidFill>
                  <a:srgbClr val="C00000"/>
                </a:solidFill>
              </a:rPr>
              <a:t>	write(</a:t>
            </a:r>
            <a:r>
              <a:rPr lang="en-IN" sz="2800" i="1" dirty="0">
                <a:solidFill>
                  <a:srgbClr val="C00000"/>
                </a:solidFill>
              </a:rPr>
              <a:t>A);</a:t>
            </a:r>
          </a:p>
          <a:p>
            <a:r>
              <a:rPr lang="en-IN" sz="2800" dirty="0">
                <a:solidFill>
                  <a:srgbClr val="C00000"/>
                </a:solidFill>
              </a:rPr>
              <a:t>	read(</a:t>
            </a:r>
            <a:r>
              <a:rPr lang="en-IN" sz="2800" i="1" dirty="0">
                <a:solidFill>
                  <a:srgbClr val="C00000"/>
                </a:solidFill>
              </a:rPr>
              <a:t>B);</a:t>
            </a:r>
          </a:p>
          <a:p>
            <a:r>
              <a:rPr lang="en-IN" sz="2800" i="1" dirty="0">
                <a:solidFill>
                  <a:srgbClr val="C00000"/>
                </a:solidFill>
              </a:rPr>
              <a:t>	B := B + temp;</a:t>
            </a:r>
          </a:p>
          <a:p>
            <a:r>
              <a:rPr lang="en-IN" sz="2800" dirty="0">
                <a:solidFill>
                  <a:srgbClr val="C00000"/>
                </a:solidFill>
              </a:rPr>
              <a:t>	write(</a:t>
            </a:r>
            <a:r>
              <a:rPr lang="en-IN" sz="2800" i="1" dirty="0">
                <a:solidFill>
                  <a:srgbClr val="C00000"/>
                </a:solidFill>
              </a:rPr>
              <a:t>B).</a:t>
            </a:r>
            <a:endParaRPr kumimoji="0" lang="en-IN" sz="2600" b="0" i="1" u="none" strike="noStrike" kern="1200" cap="none" spc="0" normalizeH="0" baseline="0" noProof="0" dirty="0">
              <a:ln>
                <a:noFill/>
              </a:ln>
              <a:solidFill>
                <a:srgbClr val="C00000"/>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6000"/>
              <a:buFont typeface="Wingdings 3"/>
              <a:buNone/>
              <a:tabLst/>
              <a:defRPr/>
            </a:pPr>
            <a:endParaRPr kumimoji="0" lang="en-IN" sz="2600" b="0" i="0" u="none" strike="noStrike" kern="1200" cap="none" spc="0" normalizeH="0" baseline="0" noProof="0" dirty="0">
              <a:ln>
                <a:noFill/>
              </a:ln>
              <a:solidFill>
                <a:schemeClr val="tx1"/>
              </a:solidFill>
              <a:effectLst/>
              <a:uLnTx/>
              <a:uFillTx/>
              <a:latin typeface="+mn-lt"/>
              <a:ea typeface="+mn-ea"/>
              <a:cs typeface="+mn-cs"/>
            </a:endParaRPr>
          </a:p>
        </p:txBody>
      </p:sp>
      <p:cxnSp>
        <p:nvCxnSpPr>
          <p:cNvPr id="6" name="Straight Connector 5"/>
          <p:cNvCxnSpPr/>
          <p:nvPr/>
        </p:nvCxnSpPr>
        <p:spPr>
          <a:xfrm rot="16200000" flipH="1">
            <a:off x="2019300" y="3543300"/>
            <a:ext cx="4572000" cy="76200"/>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625081" y="5867400"/>
            <a:ext cx="8070479" cy="830997"/>
          </a:xfrm>
          <a:prstGeom prst="rect">
            <a:avLst/>
          </a:prstGeom>
          <a:noFill/>
        </p:spPr>
        <p:txBody>
          <a:bodyPr wrap="none" rtlCol="0">
            <a:spAutoFit/>
          </a:bodyPr>
          <a:lstStyle/>
          <a:p>
            <a:r>
              <a:rPr lang="en-IN" sz="2400" b="1" dirty="0"/>
              <a:t>current values of accounts </a:t>
            </a:r>
            <a:r>
              <a:rPr lang="en-IN" sz="2400" b="1" i="1" dirty="0"/>
              <a:t>A and B are $1000 and $2000 </a:t>
            </a:r>
          </a:p>
          <a:p>
            <a:endParaRPr lang="en-IN" sz="2400" b="1" dirty="0"/>
          </a:p>
        </p:txBody>
      </p:sp>
      <p:sp>
        <p:nvSpPr>
          <p:cNvPr id="5" name="Footer Placeholder 4">
            <a:extLst>
              <a:ext uri="{FF2B5EF4-FFF2-40B4-BE49-F238E27FC236}">
                <a16:creationId xmlns:a16="http://schemas.microsoft.com/office/drawing/2014/main" id="{3655221C-A452-4F2B-976F-B1A2D4D2CC95}"/>
              </a:ext>
            </a:extLst>
          </p:cNvPr>
          <p:cNvSpPr txBox="1">
            <a:spLocks/>
          </p:cNvSpPr>
          <p:nvPr/>
        </p:nvSpPr>
        <p:spPr>
          <a:xfrm>
            <a:off x="0" y="115091"/>
            <a:ext cx="9144000" cy="330722"/>
          </a:xfrm>
          <a:prstGeom prst="rect">
            <a:avLst/>
          </a:prstGeom>
          <a:solidFill>
            <a:schemeClr val="accent4">
              <a:lumMod val="60000"/>
              <a:lumOff val="40000"/>
            </a:schemeClr>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Transactions</a:t>
            </a:r>
          </a:p>
        </p:txBody>
      </p:sp>
      <p:sp>
        <p:nvSpPr>
          <p:cNvPr id="10" name="TextBox 9">
            <a:extLst>
              <a:ext uri="{FF2B5EF4-FFF2-40B4-BE49-F238E27FC236}">
                <a16:creationId xmlns:a16="http://schemas.microsoft.com/office/drawing/2014/main" id="{F19BE774-307C-4DF8-92FD-1D395F3ADB34}"/>
              </a:ext>
            </a:extLst>
          </p:cNvPr>
          <p:cNvSpPr txBox="1"/>
          <p:nvPr/>
        </p:nvSpPr>
        <p:spPr>
          <a:xfrm>
            <a:off x="1676400" y="63963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3526</TotalTime>
  <Words>1293</Words>
  <Application>Microsoft Office PowerPoint</Application>
  <PresentationFormat>On-screen Show (4:3)</PresentationFormat>
  <Paragraphs>188</Paragraphs>
  <Slides>17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Arimo</vt:lpstr>
      <vt:lpstr>Bookman Old Style</vt:lpstr>
      <vt:lpstr>Cavolini</vt:lpstr>
      <vt:lpstr>Garamond</vt:lpstr>
      <vt:lpstr>Gill Sans MT</vt:lpstr>
      <vt:lpstr>Wingdings</vt:lpstr>
      <vt:lpstr>Wingdings 3</vt:lpstr>
      <vt:lpstr>Origin</vt:lpstr>
      <vt:lpstr>Transactions</vt:lpstr>
      <vt:lpstr>What is a transaction?</vt:lpstr>
      <vt:lpstr>ACID properties of a Transaction</vt:lpstr>
      <vt:lpstr>Ensuring ACID properties</vt:lpstr>
      <vt:lpstr>A Simple Transaction Model</vt:lpstr>
      <vt:lpstr>A Simple Transaction Model</vt:lpstr>
      <vt:lpstr>Transaction Model - states</vt:lpstr>
      <vt:lpstr>Transaction Model - states</vt:lpstr>
      <vt:lpstr>Example</vt:lpstr>
      <vt:lpstr>Schedule 1  -  T1 is followed by T2.</vt:lpstr>
      <vt:lpstr>Schedule 2  -  T2 is followed by T1.</vt:lpstr>
      <vt:lpstr>Schedule 3—a concurrent schedule</vt:lpstr>
      <vt:lpstr>Schedule 4—a concurrent schedule (inconsistent state)</vt:lpstr>
      <vt:lpstr>Schedules</vt:lpstr>
      <vt:lpstr>Serial Schedules</vt:lpstr>
      <vt:lpstr>Non- Serial Schedules</vt:lpstr>
      <vt:lpstr>Schedule1   Schedule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Transactions</dc:title>
  <dc:creator>sies</dc:creator>
  <cp:lastModifiedBy>Sudha Bhagavatheeswaran</cp:lastModifiedBy>
  <cp:revision>113</cp:revision>
  <dcterms:created xsi:type="dcterms:W3CDTF">2017-07-25T09:58:14Z</dcterms:created>
  <dcterms:modified xsi:type="dcterms:W3CDTF">2023-09-28T04:02:19Z</dcterms:modified>
</cp:coreProperties>
</file>